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6" r:id="rId2"/>
  </p:sldMasterIdLst>
  <p:notesMasterIdLst>
    <p:notesMasterId r:id="rId29"/>
  </p:notesMasterIdLst>
  <p:sldIdLst>
    <p:sldId id="256" r:id="rId3"/>
    <p:sldId id="258" r:id="rId4"/>
    <p:sldId id="259" r:id="rId5"/>
    <p:sldId id="286" r:id="rId6"/>
    <p:sldId id="287" r:id="rId7"/>
    <p:sldId id="288" r:id="rId8"/>
    <p:sldId id="289" r:id="rId9"/>
    <p:sldId id="265" r:id="rId10"/>
    <p:sldId id="291" r:id="rId11"/>
    <p:sldId id="293" r:id="rId12"/>
    <p:sldId id="294" r:id="rId13"/>
    <p:sldId id="296" r:id="rId14"/>
    <p:sldId id="295" r:id="rId15"/>
    <p:sldId id="269" r:id="rId16"/>
    <p:sldId id="297" r:id="rId17"/>
    <p:sldId id="298" r:id="rId18"/>
    <p:sldId id="299" r:id="rId19"/>
    <p:sldId id="272" r:id="rId20"/>
    <p:sldId id="301" r:id="rId21"/>
    <p:sldId id="302" r:id="rId22"/>
    <p:sldId id="303" r:id="rId23"/>
    <p:sldId id="304" r:id="rId24"/>
    <p:sldId id="305" r:id="rId25"/>
    <p:sldId id="307" r:id="rId26"/>
    <p:sldId id="306" r:id="rId27"/>
    <p:sldId id="282" r:id="rId2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9"/>
  </p:normalViewPr>
  <p:slideViewPr>
    <p:cSldViewPr snapToGrid="0" snapToObjects="1">
      <p:cViewPr varScale="1">
        <p:scale>
          <a:sx n="65" d="100"/>
          <a:sy n="65" d="100"/>
        </p:scale>
        <p:origin x="7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extLst>
      <p:ext uri="{BB962C8B-B14F-4D97-AF65-F5344CB8AC3E}">
        <p14:creationId xmlns:p14="http://schemas.microsoft.com/office/powerpoint/2010/main" val="153225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extLst>
      <p:ext uri="{BB962C8B-B14F-4D97-AF65-F5344CB8AC3E}">
        <p14:creationId xmlns:p14="http://schemas.microsoft.com/office/powerpoint/2010/main" val="56419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extLst>
      <p:ext uri="{BB962C8B-B14F-4D97-AF65-F5344CB8AC3E}">
        <p14:creationId xmlns:p14="http://schemas.microsoft.com/office/powerpoint/2010/main" val="215624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extLst>
      <p:ext uri="{BB962C8B-B14F-4D97-AF65-F5344CB8AC3E}">
        <p14:creationId xmlns:p14="http://schemas.microsoft.com/office/powerpoint/2010/main" val="265198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extLst>
      <p:ext uri="{BB962C8B-B14F-4D97-AF65-F5344CB8AC3E}">
        <p14:creationId xmlns:p14="http://schemas.microsoft.com/office/powerpoint/2010/main" val="2236250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extLst>
      <p:ext uri="{BB962C8B-B14F-4D97-AF65-F5344CB8AC3E}">
        <p14:creationId xmlns:p14="http://schemas.microsoft.com/office/powerpoint/2010/main" val="188351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18</a:t>
            </a:fld>
            <a:endParaRPr lang="zh-CN" altLang="en-US"/>
          </a:p>
        </p:txBody>
      </p:sp>
    </p:spTree>
    <p:extLst>
      <p:ext uri="{BB962C8B-B14F-4D97-AF65-F5344CB8AC3E}">
        <p14:creationId xmlns:p14="http://schemas.microsoft.com/office/powerpoint/2010/main" val="2602767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26</a:t>
            </a:fld>
            <a:endParaRPr lang="zh-CN" altLang="en-US"/>
          </a:p>
        </p:txBody>
      </p:sp>
    </p:spTree>
    <p:extLst>
      <p:ext uri="{BB962C8B-B14F-4D97-AF65-F5344CB8AC3E}">
        <p14:creationId xmlns:p14="http://schemas.microsoft.com/office/powerpoint/2010/main" val="346565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106290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022891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24048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7360405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5340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单击此处编辑母版文本样式</a:t>
            </a:r>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349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900922" y="2648954"/>
            <a:ext cx="4390155" cy="1041761"/>
          </a:xfrm>
        </p:spPr>
        <p:txBody>
          <a:bodyPr/>
          <a:lstStyle/>
          <a:p>
            <a:r>
              <a:rPr kumimoji="1" lang="zh-CN" altLang="en-US" dirty="0"/>
              <a:t>系统设计答辩</a:t>
            </a:r>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608441"/>
          </a:xfrm>
          <a:prstGeom prst="rect">
            <a:avLst/>
          </a:prstGeom>
          <a:noFill/>
        </p:spPr>
        <p:txBody>
          <a:bodyPr wrap="square" rtlCol="0">
            <a:spAutoFit/>
          </a:bodyPr>
          <a:lstStyle/>
          <a:p>
            <a:pPr>
              <a:lnSpc>
                <a:spcPct val="130000"/>
              </a:lnSpc>
              <a:spcBef>
                <a:spcPts val="600"/>
              </a:spcBef>
            </a:pPr>
            <a:r>
              <a:rPr lang="en-US" altLang="zh-CN" sz="2000" dirty="0"/>
              <a:t>2</a:t>
            </a:r>
            <a:r>
              <a:rPr lang="zh-CN" altLang="zh-CN" sz="2000" dirty="0"/>
              <a:t>）顾客输信息入输出：顾客编号，每个顾客都有一个唯一的编号，通常为学生学号或是教职工的教职工号，是有效区分顾客的唯一标识；密码，使用户登录的必须前提，只有顾客编号和密码都输入正确才能登陆</a:t>
            </a:r>
            <a:r>
              <a:rPr lang="en-US" altLang="zh-CN" sz="2000" dirty="0" err="1"/>
              <a:t>i</a:t>
            </a:r>
            <a:r>
              <a:rPr lang="zh-CN" altLang="zh-CN" sz="2000" dirty="0"/>
              <a:t>食堂顾客端系统开始使用；用户名，每个顾客的真实姓名，是区分用户的方式之一；性别，年龄，院系，专业，电话，地址，是用户资料的组成部分，用来完善用户资料，方便管理员进行管理；入校时间，离校时间，是顾客的有效期范围，只有在校用户才能使用该系统，用户从入学时分配顾客编号，直到用户离校此编号作废，不能再使用；</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3</a:t>
            </a:r>
            <a:r>
              <a:rPr lang="zh-CN" altLang="en-US" sz="2000" kern="0" dirty="0">
                <a:latin typeface="微软雅黑" panose="020B0503020204020204" pitchFamily="34" charset="-122"/>
                <a:ea typeface="微软雅黑" panose="020B0503020204020204" pitchFamily="34" charset="-122"/>
                <a:cs typeface="+mn-ea"/>
                <a:sym typeface="+mn-lt"/>
              </a:rPr>
              <a:t>）订单输入输出：顾客编号，商家编号，菜品名称，菜品价格，是查看顾客所预订菜品信息是否正确的方式；下单时间，用户下单的时间；预订时间，用户预订的时间； </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4</a:t>
            </a:r>
            <a:r>
              <a:rPr lang="zh-CN" altLang="en-US" sz="2000" kern="0" dirty="0">
                <a:latin typeface="微软雅黑" panose="020B0503020204020204" pitchFamily="34" charset="-122"/>
                <a:ea typeface="微软雅黑" panose="020B0503020204020204" pitchFamily="34" charset="-122"/>
                <a:cs typeface="+mn-ea"/>
                <a:sym typeface="+mn-lt"/>
              </a:rPr>
              <a:t>）评论输入输出：评论编号，每条都有一个唯一的编号，它是唯一有效区分评论的方式；顾客编号，商家编号，菜品编号；评价内容，评价的主要内容；发送时间，评价发送的时间；总体评价、态度评价、价格评价、美味评价，是顾客对菜品的评价分数；等待时间，顾客等待的时间；</a:t>
            </a:r>
          </a:p>
        </p:txBody>
      </p:sp>
    </p:spTree>
    <p:extLst>
      <p:ext uri="{BB962C8B-B14F-4D97-AF65-F5344CB8AC3E}">
        <p14:creationId xmlns:p14="http://schemas.microsoft.com/office/powerpoint/2010/main" val="1773895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5470215"/>
          </a:xfrm>
          <a:prstGeom prst="rect">
            <a:avLst/>
          </a:prstGeom>
          <a:noFill/>
        </p:spPr>
        <p:txBody>
          <a:bodyPr wrap="square" rtlCol="0">
            <a:spAutoFit/>
          </a:bodyPr>
          <a:lstStyle/>
          <a:p>
            <a:pPr>
              <a:lnSpc>
                <a:spcPct val="130000"/>
              </a:lnSpc>
              <a:spcBef>
                <a:spcPts val="600"/>
              </a:spcBef>
            </a:pPr>
            <a:r>
              <a:rPr lang="en-US" altLang="zh-CN"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rPr>
              <a:t>2.1.2</a:t>
            </a:r>
            <a:r>
              <a:rPr lang="zh-CN" altLang="en-US"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rPr>
              <a:t> 运行环境概述</a:t>
            </a:r>
            <a:endParaRPr lang="en-US" altLang="zh-CN"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运行平台：</a:t>
            </a:r>
            <a:r>
              <a:rPr lang="en-US" altLang="zh-CN" sz="2000" kern="0" dirty="0">
                <a:latin typeface="微软雅黑" panose="020B0503020204020204" pitchFamily="34" charset="-122"/>
                <a:ea typeface="微软雅黑" panose="020B0503020204020204" pitchFamily="34" charset="-122"/>
                <a:cs typeface="+mn-ea"/>
                <a:sym typeface="+mn-lt"/>
              </a:rPr>
              <a:t>Android 5.0</a:t>
            </a:r>
            <a:r>
              <a:rPr lang="zh-CN" altLang="en-US" sz="2000" kern="0" dirty="0">
                <a:latin typeface="微软雅黑" panose="020B0503020204020204" pitchFamily="34" charset="-122"/>
                <a:ea typeface="微软雅黑" panose="020B0503020204020204" pitchFamily="34" charset="-122"/>
                <a:cs typeface="+mn-ea"/>
                <a:sym typeface="+mn-lt"/>
              </a:rPr>
              <a:t>以上</a:t>
            </a: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处理器：性能达到高通骁龙</a:t>
            </a:r>
            <a:r>
              <a:rPr lang="en-US" altLang="zh-CN" sz="2000" kern="0" dirty="0">
                <a:latin typeface="微软雅黑" panose="020B0503020204020204" pitchFamily="34" charset="-122"/>
                <a:ea typeface="微软雅黑" panose="020B0503020204020204" pitchFamily="34" charset="-122"/>
                <a:cs typeface="+mn-ea"/>
                <a:sym typeface="+mn-lt"/>
              </a:rPr>
              <a:t>625</a:t>
            </a:r>
            <a:r>
              <a:rPr lang="zh-CN" altLang="en-US" sz="2000" kern="0" dirty="0">
                <a:latin typeface="微软雅黑" panose="020B0503020204020204" pitchFamily="34" charset="-122"/>
                <a:ea typeface="微软雅黑" panose="020B0503020204020204" pitchFamily="34" charset="-122"/>
                <a:cs typeface="+mn-ea"/>
                <a:sym typeface="+mn-lt"/>
              </a:rPr>
              <a:t>或海思麒麟</a:t>
            </a:r>
            <a:r>
              <a:rPr lang="en-US" altLang="zh-CN" sz="2000" kern="0" dirty="0">
                <a:latin typeface="微软雅黑" panose="020B0503020204020204" pitchFamily="34" charset="-122"/>
                <a:ea typeface="微软雅黑" panose="020B0503020204020204" pitchFamily="34" charset="-122"/>
                <a:cs typeface="+mn-ea"/>
                <a:sym typeface="+mn-lt"/>
              </a:rPr>
              <a:t>710</a:t>
            </a:r>
            <a:r>
              <a:rPr lang="zh-CN" altLang="en-US" sz="2000" kern="0" dirty="0">
                <a:latin typeface="微软雅黑" panose="020B0503020204020204" pitchFamily="34" charset="-122"/>
                <a:ea typeface="微软雅黑" panose="020B0503020204020204" pitchFamily="34" charset="-122"/>
                <a:cs typeface="+mn-ea"/>
                <a:sym typeface="+mn-lt"/>
              </a:rPr>
              <a:t>及以上</a:t>
            </a: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内存：</a:t>
            </a:r>
            <a:r>
              <a:rPr lang="en-US" altLang="zh-CN" sz="2000" kern="0" dirty="0">
                <a:latin typeface="微软雅黑" panose="020B0503020204020204" pitchFamily="34" charset="-122"/>
                <a:ea typeface="微软雅黑" panose="020B0503020204020204" pitchFamily="34" charset="-122"/>
                <a:cs typeface="+mn-ea"/>
                <a:sym typeface="+mn-lt"/>
              </a:rPr>
              <a:t>1GB</a:t>
            </a: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硬盘：不少于</a:t>
            </a:r>
            <a:r>
              <a:rPr lang="en-US" altLang="zh-CN" sz="2000" kern="0" dirty="0">
                <a:latin typeface="微软雅黑" panose="020B0503020204020204" pitchFamily="34" charset="-122"/>
                <a:ea typeface="微软雅黑" panose="020B0503020204020204" pitchFamily="34" charset="-122"/>
                <a:cs typeface="+mn-ea"/>
                <a:sym typeface="+mn-lt"/>
              </a:rPr>
              <a:t>32GB</a:t>
            </a:r>
          </a:p>
          <a:p>
            <a:pPr>
              <a:lnSpc>
                <a:spcPct val="130000"/>
              </a:lnSpc>
              <a:spcBef>
                <a:spcPts val="600"/>
              </a:spcBef>
            </a:pPr>
            <a:r>
              <a:rPr lang="en-US" altLang="zh-CN"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rPr>
              <a:t>2.1.3 </a:t>
            </a:r>
            <a:r>
              <a:rPr lang="zh-CN" altLang="en-US"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rPr>
              <a:t>条件与限制</a:t>
            </a:r>
            <a:endParaRPr lang="en-US" altLang="zh-CN" sz="2000" kern="0" dirty="0">
              <a:solidFill>
                <a:schemeClr val="accent2">
                  <a:lumMod val="75000"/>
                </a:schemeClr>
              </a:solidFill>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1</a:t>
            </a:r>
            <a:r>
              <a:rPr lang="zh-CN" altLang="en-US" sz="2000" kern="0" dirty="0">
                <a:latin typeface="微软雅黑" panose="020B0503020204020204" pitchFamily="34" charset="-122"/>
                <a:ea typeface="微软雅黑" panose="020B0503020204020204" pitchFamily="34" charset="-122"/>
                <a:cs typeface="+mn-ea"/>
                <a:sym typeface="+mn-lt"/>
              </a:rPr>
              <a:t>）</a:t>
            </a:r>
            <a:r>
              <a:rPr lang="en-US" altLang="zh-CN" sz="2000" kern="0" dirty="0">
                <a:latin typeface="微软雅黑" panose="020B0503020204020204" pitchFamily="34" charset="-122"/>
                <a:ea typeface="微软雅黑" panose="020B0503020204020204" pitchFamily="34" charset="-122"/>
                <a:cs typeface="+mn-ea"/>
                <a:sym typeface="+mn-lt"/>
              </a:rPr>
              <a:t>.</a:t>
            </a:r>
            <a:r>
              <a:rPr lang="zh-CN" altLang="en-US" sz="2000" kern="0" dirty="0">
                <a:latin typeface="微软雅黑" panose="020B0503020204020204" pitchFamily="34" charset="-122"/>
                <a:ea typeface="微软雅黑" panose="020B0503020204020204" pitchFamily="34" charset="-122"/>
                <a:cs typeface="+mn-ea"/>
                <a:sym typeface="+mn-lt"/>
              </a:rPr>
              <a:t>内部限制：客户端系统开发过程需严格按照运行环境所要求的性能和内存要求进行开发，</a:t>
            </a:r>
            <a:r>
              <a:rPr lang="en-US" altLang="zh-CN" sz="2000" kern="0" dirty="0" err="1">
                <a:latin typeface="微软雅黑" panose="020B0503020204020204" pitchFamily="34" charset="-122"/>
                <a:ea typeface="微软雅黑" panose="020B0503020204020204" pitchFamily="34" charset="-122"/>
                <a:cs typeface="+mn-ea"/>
                <a:sym typeface="+mn-lt"/>
              </a:rPr>
              <a:t>i</a:t>
            </a:r>
            <a:r>
              <a:rPr lang="zh-CN" altLang="en-US" sz="2000" kern="0" dirty="0">
                <a:latin typeface="微软雅黑" panose="020B0503020204020204" pitchFamily="34" charset="-122"/>
                <a:ea typeface="微软雅黑" panose="020B0503020204020204" pitchFamily="34" charset="-122"/>
                <a:cs typeface="+mn-ea"/>
                <a:sym typeface="+mn-lt"/>
              </a:rPr>
              <a:t>食堂是一款面向全体高校学生和教职工的</a:t>
            </a:r>
            <a:r>
              <a:rPr lang="en-US" altLang="zh-CN" sz="2000" kern="0" dirty="0">
                <a:latin typeface="微软雅黑" panose="020B0503020204020204" pitchFamily="34" charset="-122"/>
                <a:ea typeface="微软雅黑" panose="020B0503020204020204" pitchFamily="34" charset="-122"/>
                <a:cs typeface="+mn-ea"/>
                <a:sym typeface="+mn-lt"/>
              </a:rPr>
              <a:t>app</a:t>
            </a:r>
            <a:r>
              <a:rPr lang="zh-CN" altLang="en-US" sz="2000" kern="0" dirty="0">
                <a:latin typeface="微软雅黑" panose="020B0503020204020204" pitchFamily="34" charset="-122"/>
                <a:ea typeface="微软雅黑" panose="020B0503020204020204" pitchFamily="34" charset="-122"/>
                <a:cs typeface="+mn-ea"/>
                <a:sym typeface="+mn-lt"/>
              </a:rPr>
              <a:t>，因此需要让尽可能多的用户都能流畅运行</a:t>
            </a:r>
            <a:r>
              <a:rPr lang="en-US" altLang="zh-CN" sz="2000" kern="0" dirty="0" err="1">
                <a:latin typeface="微软雅黑" panose="020B0503020204020204" pitchFamily="34" charset="-122"/>
                <a:ea typeface="微软雅黑" panose="020B0503020204020204" pitchFamily="34" charset="-122"/>
                <a:cs typeface="+mn-ea"/>
                <a:sym typeface="+mn-lt"/>
              </a:rPr>
              <a:t>i</a:t>
            </a:r>
            <a:r>
              <a:rPr lang="zh-CN" altLang="en-US" sz="2000" kern="0" dirty="0">
                <a:latin typeface="微软雅黑" panose="020B0503020204020204" pitchFamily="34" charset="-122"/>
                <a:ea typeface="微软雅黑" panose="020B0503020204020204" pitchFamily="34" charset="-122"/>
                <a:cs typeface="+mn-ea"/>
                <a:sym typeface="+mn-lt"/>
              </a:rPr>
              <a:t>食堂客户端的</a:t>
            </a:r>
            <a:r>
              <a:rPr lang="en-US" altLang="zh-CN" sz="2000" kern="0" dirty="0">
                <a:latin typeface="微软雅黑" panose="020B0503020204020204" pitchFamily="34" charset="-122"/>
                <a:ea typeface="微软雅黑" panose="020B0503020204020204" pitchFamily="34" charset="-122"/>
                <a:cs typeface="+mn-ea"/>
                <a:sym typeface="+mn-lt"/>
              </a:rPr>
              <a:t>app</a:t>
            </a:r>
            <a:r>
              <a:rPr lang="zh-CN" altLang="en-US" sz="2000" kern="0" dirty="0">
                <a:latin typeface="微软雅黑" panose="020B0503020204020204" pitchFamily="34" charset="-122"/>
                <a:ea typeface="微软雅黑" panose="020B0503020204020204" pitchFamily="34" charset="-122"/>
                <a:cs typeface="+mn-ea"/>
                <a:sym typeface="+mn-lt"/>
              </a:rPr>
              <a:t>，降低用户的使用门槛。</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2</a:t>
            </a:r>
            <a:r>
              <a:rPr lang="zh-CN" altLang="en-US" sz="2000" kern="0" dirty="0">
                <a:latin typeface="微软雅黑" panose="020B0503020204020204" pitchFamily="34" charset="-122"/>
                <a:ea typeface="微软雅黑" panose="020B0503020204020204" pitchFamily="34" charset="-122"/>
                <a:cs typeface="+mn-ea"/>
                <a:sym typeface="+mn-lt"/>
              </a:rPr>
              <a:t>）外部限制：商家端的操作应尽可能简单，降低商家的使用成本，尽可能避免商家因使用过程过于繁琐而拒绝接入</a:t>
            </a:r>
            <a:r>
              <a:rPr lang="en-US" altLang="zh-CN" sz="2000" kern="0" dirty="0" err="1">
                <a:latin typeface="微软雅黑" panose="020B0503020204020204" pitchFamily="34" charset="-122"/>
                <a:ea typeface="微软雅黑" panose="020B0503020204020204" pitchFamily="34" charset="-122"/>
                <a:cs typeface="+mn-ea"/>
                <a:sym typeface="+mn-lt"/>
              </a:rPr>
              <a:t>i</a:t>
            </a:r>
            <a:r>
              <a:rPr lang="zh-CN" altLang="en-US" sz="2000" kern="0" dirty="0">
                <a:latin typeface="微软雅黑" panose="020B0503020204020204" pitchFamily="34" charset="-122"/>
                <a:ea typeface="微软雅黑" panose="020B0503020204020204" pitchFamily="34" charset="-122"/>
                <a:cs typeface="+mn-ea"/>
                <a:sym typeface="+mn-lt"/>
              </a:rPr>
              <a:t>食堂平台的情况。</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3</a:t>
            </a:r>
            <a:r>
              <a:rPr lang="zh-CN" altLang="en-US" sz="2000" kern="0" dirty="0">
                <a:latin typeface="微软雅黑" panose="020B0503020204020204" pitchFamily="34" charset="-122"/>
                <a:ea typeface="微软雅黑" panose="020B0503020204020204" pitchFamily="34" charset="-122"/>
                <a:cs typeface="+mn-ea"/>
                <a:sym typeface="+mn-lt"/>
              </a:rPr>
              <a:t>）进度限制：整个开发过程应在</a:t>
            </a:r>
            <a:r>
              <a:rPr lang="en-US" altLang="zh-CN" sz="2000" kern="0" dirty="0">
                <a:latin typeface="微软雅黑" panose="020B0503020204020204" pitchFamily="34" charset="-122"/>
                <a:ea typeface="微软雅黑" panose="020B0503020204020204" pitchFamily="34" charset="-122"/>
                <a:cs typeface="+mn-ea"/>
                <a:sym typeface="+mn-lt"/>
              </a:rPr>
              <a:t>2020</a:t>
            </a:r>
            <a:r>
              <a:rPr lang="zh-CN" altLang="en-US" sz="2000" kern="0" dirty="0">
                <a:latin typeface="微软雅黑" panose="020B0503020204020204" pitchFamily="34" charset="-122"/>
                <a:ea typeface="微软雅黑" panose="020B0503020204020204" pitchFamily="34" charset="-122"/>
                <a:cs typeface="+mn-ea"/>
                <a:sym typeface="+mn-lt"/>
              </a:rPr>
              <a:t>年</a:t>
            </a:r>
            <a:r>
              <a:rPr lang="en-US" altLang="zh-CN" sz="2000" kern="0" dirty="0">
                <a:latin typeface="微软雅黑" panose="020B0503020204020204" pitchFamily="34" charset="-122"/>
                <a:ea typeface="微软雅黑" panose="020B0503020204020204" pitchFamily="34" charset="-122"/>
                <a:cs typeface="+mn-ea"/>
                <a:sym typeface="+mn-lt"/>
              </a:rPr>
              <a:t>6</a:t>
            </a:r>
            <a:r>
              <a:rPr lang="zh-CN" altLang="en-US" sz="2000" kern="0" dirty="0">
                <a:latin typeface="微软雅黑" panose="020B0503020204020204" pitchFamily="34" charset="-122"/>
                <a:ea typeface="微软雅黑" panose="020B0503020204020204" pitchFamily="34" charset="-122"/>
                <a:cs typeface="+mn-ea"/>
                <a:sym typeface="+mn-lt"/>
              </a:rPr>
              <a:t>月</a:t>
            </a:r>
            <a:r>
              <a:rPr lang="en-US" altLang="zh-CN" sz="2000" kern="0" dirty="0">
                <a:latin typeface="微软雅黑" panose="020B0503020204020204" pitchFamily="34" charset="-122"/>
                <a:ea typeface="微软雅黑" panose="020B0503020204020204" pitchFamily="34" charset="-122"/>
                <a:cs typeface="+mn-ea"/>
                <a:sym typeface="+mn-lt"/>
              </a:rPr>
              <a:t>7</a:t>
            </a:r>
            <a:r>
              <a:rPr lang="zh-CN" altLang="en-US" sz="2000" kern="0" dirty="0">
                <a:latin typeface="微软雅黑" panose="020B0503020204020204" pitchFamily="34" charset="-122"/>
                <a:ea typeface="微软雅黑" panose="020B0503020204020204" pitchFamily="34" charset="-122"/>
                <a:cs typeface="+mn-ea"/>
                <a:sym typeface="+mn-lt"/>
              </a:rPr>
              <a:t>日前完成。</a:t>
            </a:r>
          </a:p>
        </p:txBody>
      </p:sp>
    </p:spTree>
    <p:extLst>
      <p:ext uri="{BB962C8B-B14F-4D97-AF65-F5344CB8AC3E}">
        <p14:creationId xmlns:p14="http://schemas.microsoft.com/office/powerpoint/2010/main" val="235835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930511"/>
          </a:xfrm>
          <a:prstGeom prst="rect">
            <a:avLst/>
          </a:prstGeom>
          <a:noFill/>
        </p:spPr>
        <p:txBody>
          <a:bodyPr wrap="square" rtlCol="0">
            <a:spAutoFit/>
          </a:bodyPr>
          <a:lstStyle/>
          <a:p>
            <a:pPr>
              <a:lnSpc>
                <a:spcPct val="130000"/>
              </a:lnSpc>
              <a:spcBef>
                <a:spcPts val="600"/>
              </a:spcBef>
            </a:pPr>
            <a:r>
              <a:rPr lang="en-US" altLang="zh-CN" sz="2000" dirty="0">
                <a:solidFill>
                  <a:schemeClr val="accent2">
                    <a:lumMod val="75000"/>
                  </a:schemeClr>
                </a:solidFill>
              </a:rPr>
              <a:t>2.1.4 </a:t>
            </a:r>
            <a:r>
              <a:rPr lang="zh-CN" altLang="en-US" sz="2000" dirty="0">
                <a:solidFill>
                  <a:schemeClr val="accent2">
                    <a:lumMod val="75000"/>
                  </a:schemeClr>
                </a:solidFill>
              </a:rPr>
              <a:t>详细设计方法</a:t>
            </a:r>
            <a:endParaRPr lang="en-US" altLang="zh-CN" sz="2000" dirty="0">
              <a:solidFill>
                <a:schemeClr val="accent2">
                  <a:lumMod val="75000"/>
                </a:schemeClr>
              </a:solidFill>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a:t>
            </a:r>
            <a:r>
              <a:rPr lang="en-US" altLang="zh-CN" sz="2000" kern="0" dirty="0">
                <a:latin typeface="微软雅黑" panose="020B0503020204020204" pitchFamily="34" charset="-122"/>
                <a:ea typeface="微软雅黑" panose="020B0503020204020204" pitchFamily="34" charset="-122"/>
                <a:cs typeface="+mn-ea"/>
                <a:sym typeface="+mn-lt"/>
              </a:rPr>
              <a:t>1</a:t>
            </a:r>
            <a:r>
              <a:rPr lang="zh-CN" altLang="en-US" sz="2000" kern="0" dirty="0">
                <a:latin typeface="微软雅黑" panose="020B0503020204020204" pitchFamily="34" charset="-122"/>
                <a:ea typeface="微软雅黑" panose="020B0503020204020204" pitchFamily="34" charset="-122"/>
                <a:cs typeface="+mn-ea"/>
                <a:sym typeface="+mn-lt"/>
              </a:rPr>
              <a:t>）类图</a:t>
            </a:r>
          </a:p>
        </p:txBody>
      </p:sp>
      <p:pic>
        <p:nvPicPr>
          <p:cNvPr id="4" name="图片 3">
            <a:extLst>
              <a:ext uri="{FF2B5EF4-FFF2-40B4-BE49-F238E27FC236}">
                <a16:creationId xmlns:a16="http://schemas.microsoft.com/office/drawing/2014/main" id="{26976B23-4555-488D-B150-0DC6E8F6C31E}"/>
              </a:ext>
            </a:extLst>
          </p:cNvPr>
          <p:cNvPicPr/>
          <p:nvPr/>
        </p:nvPicPr>
        <p:blipFill>
          <a:blip r:embed="rId2"/>
          <a:stretch>
            <a:fillRect/>
          </a:stretch>
        </p:blipFill>
        <p:spPr>
          <a:xfrm>
            <a:off x="322289" y="1894716"/>
            <a:ext cx="8537506" cy="4705051"/>
          </a:xfrm>
          <a:prstGeom prst="rect">
            <a:avLst/>
          </a:prstGeom>
          <a:noFill/>
          <a:ln>
            <a:noFill/>
          </a:ln>
        </p:spPr>
      </p:pic>
    </p:spTree>
    <p:extLst>
      <p:ext uri="{BB962C8B-B14F-4D97-AF65-F5344CB8AC3E}">
        <p14:creationId xmlns:p14="http://schemas.microsoft.com/office/powerpoint/2010/main" val="6344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53457"/>
          </a:xfrm>
          <a:prstGeom prst="rect">
            <a:avLst/>
          </a:prstGeom>
          <a:noFill/>
        </p:spPr>
        <p:txBody>
          <a:bodyPr wrap="square" rtlCol="0">
            <a:spAutoFit/>
          </a:bodyPr>
          <a:lstStyle/>
          <a:p>
            <a:pPr>
              <a:lnSpc>
                <a:spcPct val="130000"/>
              </a:lnSpc>
              <a:spcBef>
                <a:spcPts val="600"/>
              </a:spcBef>
            </a:pPr>
            <a:r>
              <a:rPr lang="zh-CN" altLang="en-US" sz="2000" dirty="0"/>
              <a:t>（</a:t>
            </a:r>
            <a:r>
              <a:rPr lang="en-US" altLang="zh-CN" sz="2000" dirty="0"/>
              <a:t>2</a:t>
            </a:r>
            <a:r>
              <a:rPr lang="zh-CN" altLang="en-US" sz="2000" dirty="0"/>
              <a:t>）</a:t>
            </a:r>
            <a:r>
              <a:rPr lang="en-US" altLang="zh-CN" sz="2000" dirty="0"/>
              <a:t>ER</a:t>
            </a:r>
            <a:r>
              <a:rPr lang="zh-CN" altLang="en-US" sz="2000" dirty="0"/>
              <a:t>图</a:t>
            </a:r>
            <a:endParaRPr lang="zh-CN" altLang="en-US" sz="2000" kern="0" dirty="0">
              <a:latin typeface="微软雅黑" panose="020B0503020204020204" pitchFamily="34" charset="-122"/>
              <a:ea typeface="微软雅黑" panose="020B0503020204020204" pitchFamily="34" charset="-122"/>
              <a:cs typeface="+mn-ea"/>
              <a:sym typeface="+mn-lt"/>
            </a:endParaRPr>
          </a:p>
        </p:txBody>
      </p:sp>
      <p:pic>
        <p:nvPicPr>
          <p:cNvPr id="4" name="图片 3" descr="未命名">
            <a:extLst>
              <a:ext uri="{FF2B5EF4-FFF2-40B4-BE49-F238E27FC236}">
                <a16:creationId xmlns:a16="http://schemas.microsoft.com/office/drawing/2014/main" id="{86038D8A-28A7-41B4-AF72-5DA625D52CB0}"/>
              </a:ext>
            </a:extLst>
          </p:cNvPr>
          <p:cNvPicPr/>
          <p:nvPr/>
        </p:nvPicPr>
        <p:blipFill>
          <a:blip r:embed="rId2"/>
          <a:stretch>
            <a:fillRect/>
          </a:stretch>
        </p:blipFill>
        <p:spPr>
          <a:xfrm>
            <a:off x="562104" y="1537523"/>
            <a:ext cx="5533896" cy="5062243"/>
          </a:xfrm>
          <a:prstGeom prst="rect">
            <a:avLst/>
          </a:prstGeom>
        </p:spPr>
      </p:pic>
    </p:spTree>
    <p:extLst>
      <p:ext uri="{BB962C8B-B14F-4D97-AF65-F5344CB8AC3E}">
        <p14:creationId xmlns:p14="http://schemas.microsoft.com/office/powerpoint/2010/main" val="376911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系统详细需求分析</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r>
              <a:rPr lang="zh-CN" altLang="en-US" dirty="0"/>
              <a:t>系统详细需求分析</a:t>
            </a:r>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021279"/>
            <a:ext cx="9438966" cy="5208605"/>
          </a:xfrm>
          <a:prstGeom prst="rect">
            <a:avLst/>
          </a:prstGeom>
          <a:noFill/>
        </p:spPr>
        <p:txBody>
          <a:bodyPr wrap="square" rtlCol="0">
            <a:spAutoFit/>
          </a:bodyPr>
          <a:lstStyle/>
          <a:p>
            <a:pPr>
              <a:lnSpc>
                <a:spcPct val="150000"/>
              </a:lnSpc>
              <a:spcBef>
                <a:spcPts val="600"/>
              </a:spcBef>
            </a:pPr>
            <a:r>
              <a:rPr lang="en-US" altLang="zh-CN" sz="2400" kern="0" dirty="0">
                <a:solidFill>
                  <a:schemeClr val="accent3">
                    <a:lumMod val="50000"/>
                  </a:schemeClr>
                </a:solidFill>
                <a:latin typeface="微软雅黑" panose="020B0503020204020204" pitchFamily="34" charset="-122"/>
                <a:ea typeface="微软雅黑" panose="020B0503020204020204" pitchFamily="34" charset="-122"/>
                <a:cs typeface="+mn-ea"/>
                <a:sym typeface="+mn-lt"/>
              </a:rPr>
              <a:t>3.1 </a:t>
            </a:r>
            <a:r>
              <a:rPr lang="zh-CN" altLang="en-US" sz="2400" kern="0" dirty="0">
                <a:solidFill>
                  <a:schemeClr val="accent3">
                    <a:lumMod val="50000"/>
                  </a:schemeClr>
                </a:solidFill>
                <a:latin typeface="微软雅黑" panose="020B0503020204020204" pitchFamily="34" charset="-122"/>
                <a:ea typeface="微软雅黑" panose="020B0503020204020204" pitchFamily="34" charset="-122"/>
                <a:cs typeface="+mn-ea"/>
                <a:sym typeface="+mn-lt"/>
              </a:rPr>
              <a:t>详细需求分析</a:t>
            </a:r>
            <a:endParaRPr lang="en-US" altLang="zh-CN" sz="2400" kern="0" dirty="0">
              <a:solidFill>
                <a:schemeClr val="accent3">
                  <a:lumMod val="50000"/>
                </a:schemeClr>
              </a:solidFill>
              <a:latin typeface="微软雅黑" panose="020B0503020204020204" pitchFamily="34" charset="-122"/>
              <a:ea typeface="微软雅黑" panose="020B0503020204020204" pitchFamily="34" charset="-122"/>
              <a:cs typeface="+mn-ea"/>
              <a:sym typeface="+mn-lt"/>
            </a:endParaRPr>
          </a:p>
          <a:p>
            <a:pPr lvl="0">
              <a:lnSpc>
                <a:spcPct val="150000"/>
              </a:lnSpc>
            </a:pPr>
            <a:r>
              <a:rPr lang="zh-CN" altLang="zh-CN" sz="2000" dirty="0"/>
              <a:t>详细功能需求分析：</a:t>
            </a:r>
          </a:p>
          <a:p>
            <a:pPr>
              <a:lnSpc>
                <a:spcPct val="150000"/>
              </a:lnSpc>
            </a:pPr>
            <a:r>
              <a:rPr lang="en-US" altLang="zh-CN" sz="2000" dirty="0"/>
              <a:t>i:</a:t>
            </a:r>
            <a:r>
              <a:rPr lang="zh-CN" altLang="zh-CN" sz="2000" dirty="0"/>
              <a:t>商家在我们的平台上架自己的窗口及菜品并填上每道菜所需的制作时间，然后给予我们一定的代金券发放权，我们帮助他们进行宣传他们的窗口。</a:t>
            </a:r>
          </a:p>
          <a:p>
            <a:pPr>
              <a:lnSpc>
                <a:spcPct val="150000"/>
              </a:lnSpc>
            </a:pPr>
            <a:r>
              <a:rPr lang="en-US" altLang="zh-CN" sz="2000" dirty="0"/>
              <a:t>ii:</a:t>
            </a:r>
            <a:r>
              <a:rPr lang="zh-CN" altLang="zh-CN" sz="2000" dirty="0"/>
              <a:t>学生在我们的平台上可以查看食堂每个窗口的排队人数以及等待时间还有各食堂的口碑，然后可以更加精确地根据自己的时间、对菜品质量和价格的要求进行选择自己想要的菜品，然后进行预订。因为堂食往往菜量比外卖大且价格更低，所以学生在一般情况下更愿意堂食。在堂食结束后可以对所点的菜品口味、分量、价格、等待时间进行点评，我们制定了一套较为严谨的评分体系，可以让我们平台的评分更加真实。虽然严谨的评分体系可能会使用户评分过程变得繁琐，但我们还设置了积分、代金券奖励机制来鼓励学生评论和点赞他人的优秀评论。</a:t>
            </a:r>
          </a:p>
        </p:txBody>
      </p:sp>
    </p:spTree>
    <p:extLst>
      <p:ext uri="{BB962C8B-B14F-4D97-AF65-F5344CB8AC3E}">
        <p14:creationId xmlns:p14="http://schemas.microsoft.com/office/powerpoint/2010/main" val="31621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r>
              <a:rPr lang="zh-CN" altLang="en-US" dirty="0"/>
              <a:t>系统详细需求分析</a:t>
            </a:r>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581718"/>
            <a:ext cx="9438966" cy="4654608"/>
          </a:xfrm>
          <a:prstGeom prst="rect">
            <a:avLst/>
          </a:prstGeom>
          <a:noFill/>
        </p:spPr>
        <p:txBody>
          <a:bodyPr wrap="square" rtlCol="0">
            <a:spAutoFit/>
          </a:bodyPr>
          <a:lstStyle/>
          <a:p>
            <a:pPr lvl="0">
              <a:lnSpc>
                <a:spcPct val="150000"/>
              </a:lnSpc>
            </a:pPr>
            <a:r>
              <a:rPr lang="zh-CN" altLang="en-US" sz="2000" dirty="0"/>
              <a:t>详细性能需求分析：</a:t>
            </a:r>
          </a:p>
          <a:p>
            <a:pPr lvl="0">
              <a:lnSpc>
                <a:spcPct val="150000"/>
              </a:lnSpc>
            </a:pPr>
            <a:r>
              <a:rPr lang="en-US" altLang="zh-CN" sz="2000" dirty="0"/>
              <a:t>i: </a:t>
            </a:r>
            <a:r>
              <a:rPr lang="zh-CN" altLang="en-US" sz="2000" dirty="0"/>
              <a:t>易用性指标分析</a:t>
            </a:r>
            <a:r>
              <a:rPr lang="en-US" altLang="zh-CN" sz="2000" dirty="0"/>
              <a:t>:</a:t>
            </a:r>
            <a:r>
              <a:rPr lang="en-US" altLang="zh-CN" sz="2000" dirty="0" err="1"/>
              <a:t>i</a:t>
            </a:r>
            <a:r>
              <a:rPr lang="zh-CN" altLang="en-US" sz="2000" dirty="0"/>
              <a:t>食堂平台设计与开发的目的是为了提高学生前往食堂就餐的效率，为不同的参与者用户提供实用的功能，所以系统必须贴近实际的应用流程，尽量符合用户的操作习惯，真正做到帮助用户提高活动参与和管理效率。同时还应该考虑到不同操作者的手机使用水平不同，在系统的设计时要注重易用性，使大多数的使用者都可以较好地使用系统。</a:t>
            </a:r>
          </a:p>
          <a:p>
            <a:pPr lvl="0">
              <a:lnSpc>
                <a:spcPct val="150000"/>
              </a:lnSpc>
            </a:pPr>
            <a:r>
              <a:rPr lang="en-US" altLang="zh-CN" sz="2000" dirty="0"/>
              <a:t>ii: </a:t>
            </a:r>
            <a:r>
              <a:rPr lang="zh-CN" altLang="en-US" sz="2000" dirty="0"/>
              <a:t>可扩展性指标分析</a:t>
            </a:r>
            <a:r>
              <a:rPr lang="en-US" altLang="zh-CN" sz="2000" dirty="0"/>
              <a:t>:</a:t>
            </a:r>
            <a:r>
              <a:rPr lang="en-US" altLang="zh-CN" sz="2000" dirty="0" err="1"/>
              <a:t>i</a:t>
            </a:r>
            <a:r>
              <a:rPr lang="zh-CN" altLang="en-US" sz="2000" dirty="0"/>
              <a:t>食堂平台目前的设计是以当前需求为目标的，但是由于顾客需求，商家需求可能会希望使用时添加更多功能，为了更好地服务用户，必须要考虑到系统的扩展性问题，要达到增加新功能模块时不会对原有系统架构和功能模块造成太大影响的目标，同时又能够根据实际需求的变化对系统的功能进行扩展。</a:t>
            </a:r>
          </a:p>
        </p:txBody>
      </p:sp>
    </p:spTree>
    <p:extLst>
      <p:ext uri="{BB962C8B-B14F-4D97-AF65-F5344CB8AC3E}">
        <p14:creationId xmlns:p14="http://schemas.microsoft.com/office/powerpoint/2010/main" val="209609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42E8610-D2E7-4693-BD2E-F6579F190FF4}"/>
              </a:ext>
            </a:extLst>
          </p:cNvPr>
          <p:cNvSpPr>
            <a:spLocks noGrp="1"/>
          </p:cNvSpPr>
          <p:nvPr>
            <p:ph type="body" sz="quarter" idx="10"/>
          </p:nvPr>
        </p:nvSpPr>
        <p:spPr/>
        <p:txBody>
          <a:bodyPr/>
          <a:lstStyle/>
          <a:p>
            <a:r>
              <a:rPr lang="zh-CN" altLang="en-US" dirty="0"/>
              <a:t>系统详细需求分析</a:t>
            </a:r>
          </a:p>
        </p:txBody>
      </p:sp>
      <p:sp>
        <p:nvSpPr>
          <p:cNvPr id="3" name="文本框 2">
            <a:extLst>
              <a:ext uri="{FF2B5EF4-FFF2-40B4-BE49-F238E27FC236}">
                <a16:creationId xmlns:a16="http://schemas.microsoft.com/office/drawing/2014/main" id="{B06CB3EF-3631-44E6-8678-2E96FB2779E4}"/>
              </a:ext>
            </a:extLst>
          </p:cNvPr>
          <p:cNvSpPr txBox="1"/>
          <p:nvPr/>
        </p:nvSpPr>
        <p:spPr>
          <a:xfrm>
            <a:off x="1887657" y="1581718"/>
            <a:ext cx="9438966" cy="2346283"/>
          </a:xfrm>
          <a:prstGeom prst="rect">
            <a:avLst/>
          </a:prstGeom>
          <a:noFill/>
        </p:spPr>
        <p:txBody>
          <a:bodyPr wrap="square" rtlCol="0">
            <a:spAutoFit/>
          </a:bodyPr>
          <a:lstStyle/>
          <a:p>
            <a:pPr lvl="0">
              <a:lnSpc>
                <a:spcPct val="150000"/>
              </a:lnSpc>
            </a:pPr>
            <a:r>
              <a:rPr lang="en-US" altLang="zh-CN" sz="2000" dirty="0"/>
              <a:t>iii: </a:t>
            </a:r>
            <a:r>
              <a:rPr lang="zh-CN" altLang="en-US" sz="2000" dirty="0"/>
              <a:t>系统健壮性指标分析</a:t>
            </a:r>
            <a:r>
              <a:rPr lang="en-US" altLang="zh-CN" sz="2000" dirty="0"/>
              <a:t>:</a:t>
            </a:r>
            <a:r>
              <a:rPr lang="zh-CN" altLang="en-US" sz="2000" dirty="0"/>
              <a:t>系统的健壮性也包括系统的稳定性，功能强大的系统如果在运行的过程中时常出现问题，也会对用户造成较大的困扰，所以必须要提高系统的稳定性。同时，用户在对系统进行操作时，由于各种原因会进行误操作，或者输入错误的数据等，系统应能够对这些情况进行处理，系统应保证个别模块出现问题不会对其他模块造成影响。</a:t>
            </a:r>
          </a:p>
        </p:txBody>
      </p:sp>
    </p:spTree>
    <p:extLst>
      <p:ext uri="{BB962C8B-B14F-4D97-AF65-F5344CB8AC3E}">
        <p14:creationId xmlns:p14="http://schemas.microsoft.com/office/powerpoint/2010/main" val="228002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系统详细设计</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87656" y="1581718"/>
            <a:ext cx="4117727" cy="2900281"/>
          </a:xfrm>
          <a:prstGeom prst="rect">
            <a:avLst/>
          </a:prstGeom>
          <a:noFill/>
        </p:spPr>
        <p:txBody>
          <a:bodyPr wrap="square" rtlCol="0">
            <a:spAutoFit/>
          </a:bodyPr>
          <a:lstStyle/>
          <a:p>
            <a:pPr lvl="0">
              <a:lnSpc>
                <a:spcPct val="150000"/>
              </a:lnSpc>
            </a:pPr>
            <a:r>
              <a:rPr lang="en-US" altLang="zh-CN" sz="2400" dirty="0">
                <a:solidFill>
                  <a:schemeClr val="accent5">
                    <a:lumMod val="50000"/>
                  </a:schemeClr>
                </a:solidFill>
              </a:rPr>
              <a:t>4.1 </a:t>
            </a:r>
            <a:r>
              <a:rPr lang="zh-CN" altLang="en-US" sz="2400" dirty="0">
                <a:solidFill>
                  <a:schemeClr val="accent5">
                    <a:lumMod val="50000"/>
                  </a:schemeClr>
                </a:solidFill>
              </a:rPr>
              <a:t>系统程序代码架构设计</a:t>
            </a:r>
            <a:endParaRPr lang="en-US" altLang="zh-CN" sz="2400" dirty="0">
              <a:solidFill>
                <a:schemeClr val="accent5">
                  <a:lumMod val="50000"/>
                </a:schemeClr>
              </a:solidFill>
            </a:endParaRPr>
          </a:p>
          <a:p>
            <a:pPr lvl="0">
              <a:lnSpc>
                <a:spcPct val="150000"/>
              </a:lnSpc>
            </a:pPr>
            <a:r>
              <a:rPr lang="zh-CN" altLang="en-US" sz="2000" dirty="0"/>
              <a:t>系统采用三层架构模型，将应用系统划分为用户界面表示层、业务逻辑层、数据访问层，以及</a:t>
            </a:r>
            <a:r>
              <a:rPr lang="en-US" altLang="zh-CN" sz="2000" dirty="0"/>
              <a:t>Entity Class</a:t>
            </a:r>
            <a:r>
              <a:rPr lang="zh-CN" altLang="en-US" sz="2000" dirty="0"/>
              <a:t>实体类、</a:t>
            </a:r>
            <a:r>
              <a:rPr lang="en-US" altLang="zh-CN" sz="2000" dirty="0"/>
              <a:t>Common</a:t>
            </a:r>
            <a:r>
              <a:rPr lang="zh-CN" altLang="en-US" sz="2000" dirty="0"/>
              <a:t>类库组成，各层的关系如右图所示：</a:t>
            </a:r>
          </a:p>
        </p:txBody>
      </p:sp>
      <p:pic>
        <p:nvPicPr>
          <p:cNvPr id="4" name="图片 3" descr="详细设计说明书（三层） - 杨元 - 杨元的博客">
            <a:extLst>
              <a:ext uri="{FF2B5EF4-FFF2-40B4-BE49-F238E27FC236}">
                <a16:creationId xmlns:a16="http://schemas.microsoft.com/office/drawing/2014/main" id="{6FDE2D2C-B523-4CD6-85C7-23EDD13BE8E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7140" y="1210964"/>
            <a:ext cx="5302783" cy="4895206"/>
          </a:xfrm>
          <a:prstGeom prst="rect">
            <a:avLst/>
          </a:prstGeom>
          <a:noFill/>
          <a:ln>
            <a:noFill/>
          </a:ln>
        </p:spPr>
      </p:pic>
    </p:spTree>
    <p:extLst>
      <p:ext uri="{BB962C8B-B14F-4D97-AF65-F5344CB8AC3E}">
        <p14:creationId xmlns:p14="http://schemas.microsoft.com/office/powerpoint/2010/main" val="805404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2" y="1658720"/>
            <a:ext cx="932642"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3" y="1656526"/>
            <a:ext cx="3253563" cy="634634"/>
          </a:xfrm>
        </p:spPr>
        <p:txBody>
          <a:bodyPr/>
          <a:lstStyle/>
          <a:p>
            <a:r>
              <a:rPr kumimoji="1" lang="zh-CN" altLang="en-US" sz="2000" dirty="0"/>
              <a:t>引言</a:t>
            </a:r>
          </a:p>
        </p:txBody>
      </p:sp>
      <p:sp>
        <p:nvSpPr>
          <p:cNvPr id="6" name="文本占位符 5"/>
          <p:cNvSpPr>
            <a:spLocks noGrp="1"/>
          </p:cNvSpPr>
          <p:nvPr>
            <p:ph type="body" sz="quarter" idx="17"/>
          </p:nvPr>
        </p:nvSpPr>
        <p:spPr>
          <a:xfrm>
            <a:off x="7219022" y="2567676"/>
            <a:ext cx="932642"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2" y="2567676"/>
            <a:ext cx="3253563" cy="634634"/>
          </a:xfrm>
        </p:spPr>
        <p:txBody>
          <a:bodyPr/>
          <a:lstStyle/>
          <a:p>
            <a:r>
              <a:rPr kumimoji="1" lang="zh-CN" altLang="en-US" sz="2000" dirty="0"/>
              <a:t>设计概述</a:t>
            </a:r>
          </a:p>
        </p:txBody>
      </p:sp>
      <p:sp>
        <p:nvSpPr>
          <p:cNvPr id="8" name="文本占位符 7"/>
          <p:cNvSpPr>
            <a:spLocks noGrp="1"/>
          </p:cNvSpPr>
          <p:nvPr>
            <p:ph type="body" sz="quarter" idx="19"/>
          </p:nvPr>
        </p:nvSpPr>
        <p:spPr>
          <a:xfrm>
            <a:off x="7219022" y="3476632"/>
            <a:ext cx="932642"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0" y="3476632"/>
            <a:ext cx="3253563" cy="634634"/>
          </a:xfrm>
        </p:spPr>
        <p:txBody>
          <a:bodyPr/>
          <a:lstStyle/>
          <a:p>
            <a:r>
              <a:rPr kumimoji="1" lang="zh-CN" altLang="en-US" sz="2000" dirty="0"/>
              <a:t>系统详细需求分析</a:t>
            </a:r>
          </a:p>
        </p:txBody>
      </p:sp>
      <p:sp>
        <p:nvSpPr>
          <p:cNvPr id="10" name="文本占位符 9"/>
          <p:cNvSpPr>
            <a:spLocks noGrp="1"/>
          </p:cNvSpPr>
          <p:nvPr>
            <p:ph type="body" sz="quarter" idx="21"/>
          </p:nvPr>
        </p:nvSpPr>
        <p:spPr>
          <a:xfrm>
            <a:off x="7219022" y="4385588"/>
            <a:ext cx="932642"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1" y="4384359"/>
            <a:ext cx="3253563" cy="634634"/>
          </a:xfrm>
        </p:spPr>
        <p:txBody>
          <a:bodyPr/>
          <a:lstStyle/>
          <a:p>
            <a:r>
              <a:rPr kumimoji="1" lang="zh-CN" altLang="en-US" sz="2000" dirty="0"/>
              <a:t>系统详细设计</a:t>
            </a:r>
          </a:p>
        </p:txBody>
      </p:sp>
    </p:spTree>
    <p:extLst>
      <p:ext uri="{BB962C8B-B14F-4D97-AF65-F5344CB8AC3E}">
        <p14:creationId xmlns:p14="http://schemas.microsoft.com/office/powerpoint/2010/main" val="1930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365815" y="1298829"/>
            <a:ext cx="9477633" cy="5300938"/>
          </a:xfrm>
          <a:prstGeom prst="rect">
            <a:avLst/>
          </a:prstGeom>
          <a:noFill/>
        </p:spPr>
        <p:txBody>
          <a:bodyPr wrap="square" rtlCol="0">
            <a:spAutoFit/>
          </a:bodyPr>
          <a:lstStyle/>
          <a:p>
            <a:pPr lvl="0">
              <a:lnSpc>
                <a:spcPct val="150000"/>
              </a:lnSpc>
            </a:pPr>
            <a:r>
              <a:rPr lang="en-US" altLang="zh-CN" sz="2400" dirty="0">
                <a:solidFill>
                  <a:schemeClr val="accent5">
                    <a:lumMod val="50000"/>
                  </a:schemeClr>
                </a:solidFill>
              </a:rPr>
              <a:t>4.1.1 </a:t>
            </a:r>
            <a:r>
              <a:rPr lang="zh-CN" altLang="en-US" sz="2400" dirty="0">
                <a:solidFill>
                  <a:schemeClr val="accent5">
                    <a:lumMod val="50000"/>
                  </a:schemeClr>
                </a:solidFill>
              </a:rPr>
              <a:t>用户界面表示层</a:t>
            </a:r>
            <a:endParaRPr lang="en-US" altLang="zh-CN" sz="2400" dirty="0">
              <a:solidFill>
                <a:schemeClr val="accent5">
                  <a:lumMod val="50000"/>
                </a:schemeClr>
              </a:solidFill>
            </a:endParaRPr>
          </a:p>
          <a:p>
            <a:pPr lvl="0">
              <a:lnSpc>
                <a:spcPct val="150000"/>
              </a:lnSpc>
            </a:pPr>
            <a:r>
              <a:rPr lang="zh-CN" altLang="en-US" sz="2000" dirty="0"/>
              <a:t>负责与用户进行交互，显示、接受数据，与此同时，做一些简单逻辑处理，如：输入数据有效性判断、显示各种异常、处理</a:t>
            </a:r>
            <a:r>
              <a:rPr lang="en-US" altLang="zh-CN" sz="2000" dirty="0"/>
              <a:t>Dataset</a:t>
            </a:r>
            <a:r>
              <a:rPr lang="zh-CN" altLang="en-US" sz="2000" dirty="0"/>
              <a:t>记录集数据。它只与</a:t>
            </a:r>
            <a:r>
              <a:rPr lang="en-US" altLang="zh-CN" sz="2000" dirty="0"/>
              <a:t>BLL(Business Logic Layer)</a:t>
            </a:r>
            <a:r>
              <a:rPr lang="zh-CN" altLang="en-US" sz="2000" dirty="0"/>
              <a:t>业务逻辑层、</a:t>
            </a:r>
            <a:r>
              <a:rPr lang="en-US" altLang="zh-CN" sz="2000" dirty="0"/>
              <a:t>Entity Class</a:t>
            </a:r>
            <a:r>
              <a:rPr lang="zh-CN" altLang="en-US" sz="2000" dirty="0"/>
              <a:t>实体类两个项目发生关联，可能与</a:t>
            </a:r>
            <a:r>
              <a:rPr lang="en-US" altLang="zh-CN" sz="2000" dirty="0"/>
              <a:t>Common</a:t>
            </a:r>
            <a:r>
              <a:rPr lang="zh-CN" altLang="en-US" sz="2000" dirty="0"/>
              <a:t>类库发生关联。</a:t>
            </a:r>
            <a:endParaRPr lang="en-US" altLang="zh-CN" sz="2000" dirty="0"/>
          </a:p>
          <a:p>
            <a:pPr>
              <a:lnSpc>
                <a:spcPct val="150000"/>
              </a:lnSpc>
            </a:pPr>
            <a:r>
              <a:rPr lang="en-US" altLang="zh-CN" sz="2400" dirty="0">
                <a:solidFill>
                  <a:schemeClr val="accent5">
                    <a:lumMod val="50000"/>
                  </a:schemeClr>
                </a:solidFill>
              </a:rPr>
              <a:t>4.1.2 </a:t>
            </a:r>
            <a:r>
              <a:rPr lang="zh-CN" altLang="en-US" sz="2400" dirty="0">
                <a:solidFill>
                  <a:schemeClr val="accent5">
                    <a:lumMod val="50000"/>
                  </a:schemeClr>
                </a:solidFill>
              </a:rPr>
              <a:t>业务逻辑层</a:t>
            </a:r>
            <a:endParaRPr lang="en-US" altLang="zh-CN" sz="2400" dirty="0">
              <a:solidFill>
                <a:schemeClr val="accent5">
                  <a:lumMod val="50000"/>
                </a:schemeClr>
              </a:solidFill>
            </a:endParaRPr>
          </a:p>
          <a:p>
            <a:pPr>
              <a:lnSpc>
                <a:spcPct val="150000"/>
              </a:lnSpc>
            </a:pPr>
            <a:r>
              <a:rPr lang="zh-CN" altLang="en-US" sz="2000" dirty="0"/>
              <a:t>业务逻辑层是整个系统的核心，它承担了所有的逻辑判断，实现了程序的功能，它是灵活的。</a:t>
            </a:r>
            <a:r>
              <a:rPr lang="en-US" altLang="zh-CN" sz="2000" dirty="0"/>
              <a:t>BLL</a:t>
            </a:r>
            <a:r>
              <a:rPr lang="zh-CN" altLang="en-US" sz="2000" dirty="0"/>
              <a:t>层既是调用者，又是被调用者，因此，要适当的进行设计达到解耦的效果。</a:t>
            </a:r>
            <a:r>
              <a:rPr lang="en-US" altLang="zh-CN" sz="2000" dirty="0"/>
              <a:t>BLL</a:t>
            </a:r>
            <a:r>
              <a:rPr lang="zh-CN" altLang="en-US" sz="2000" dirty="0"/>
              <a:t>层只关联</a:t>
            </a:r>
            <a:r>
              <a:rPr lang="en-US" altLang="zh-CN" sz="2000" dirty="0"/>
              <a:t>DAL</a:t>
            </a:r>
            <a:r>
              <a:rPr lang="zh-CN" altLang="en-US" sz="2000" dirty="0"/>
              <a:t>层和实体类，可能关联</a:t>
            </a:r>
            <a:r>
              <a:rPr lang="en-US" altLang="zh-CN" sz="2000" dirty="0"/>
              <a:t>Common</a:t>
            </a:r>
            <a:r>
              <a:rPr lang="zh-CN" altLang="en-US" sz="2000" dirty="0"/>
              <a:t>类库。虽然</a:t>
            </a:r>
            <a:r>
              <a:rPr lang="en-US" altLang="zh-CN" sz="2000" dirty="0"/>
              <a:t>BLL</a:t>
            </a:r>
            <a:r>
              <a:rPr lang="zh-CN" altLang="en-US" sz="2000" dirty="0"/>
              <a:t>层被</a:t>
            </a:r>
            <a:r>
              <a:rPr lang="en-US" altLang="zh-CN" sz="2000" dirty="0"/>
              <a:t>U</a:t>
            </a:r>
            <a:r>
              <a:rPr lang="zh-CN" altLang="en-US" sz="2000" dirty="0"/>
              <a:t>层调用，但是</a:t>
            </a:r>
            <a:r>
              <a:rPr lang="en-US" altLang="zh-CN" sz="2000" dirty="0"/>
              <a:t>BLL</a:t>
            </a:r>
            <a:r>
              <a:rPr lang="zh-CN" altLang="en-US" sz="2000" dirty="0"/>
              <a:t>层无需关心</a:t>
            </a:r>
            <a:r>
              <a:rPr lang="en-US" altLang="zh-CN" sz="2000" dirty="0"/>
              <a:t>UI</a:t>
            </a:r>
            <a:r>
              <a:rPr lang="zh-CN" altLang="en-US" sz="2000" dirty="0"/>
              <a:t>层的情况。数据库中每个表都对应一个</a:t>
            </a:r>
            <a:r>
              <a:rPr lang="en-US" altLang="zh-CN" sz="2000" dirty="0"/>
              <a:t>BLL</a:t>
            </a:r>
            <a:r>
              <a:rPr lang="zh-CN" altLang="en-US" sz="2000" dirty="0"/>
              <a:t>类，为了达到解耦效果，</a:t>
            </a:r>
            <a:r>
              <a:rPr lang="en-US" altLang="zh-CN" sz="2000" dirty="0"/>
              <a:t>BLL</a:t>
            </a:r>
            <a:r>
              <a:rPr lang="zh-CN" altLang="en-US" sz="2000" dirty="0"/>
              <a:t>类不能直接调用其他表的</a:t>
            </a:r>
            <a:r>
              <a:rPr lang="en-US" altLang="zh-CN" sz="2000" dirty="0"/>
              <a:t>DAL</a:t>
            </a:r>
            <a:r>
              <a:rPr lang="zh-CN" altLang="en-US" sz="2000" dirty="0"/>
              <a:t>类，可以</a:t>
            </a:r>
            <a:r>
              <a:rPr lang="en-US" altLang="zh-CN" sz="2000" dirty="0"/>
              <a:t>BLL</a:t>
            </a:r>
            <a:r>
              <a:rPr lang="zh-CN" altLang="en-US" sz="2000" dirty="0"/>
              <a:t>类之间相互调用。</a:t>
            </a:r>
            <a:endParaRPr lang="en-US" altLang="zh-CN" sz="2400" dirty="0">
              <a:solidFill>
                <a:schemeClr val="accent5">
                  <a:lumMod val="50000"/>
                </a:schemeClr>
              </a:solidFill>
            </a:endParaRPr>
          </a:p>
        </p:txBody>
      </p:sp>
    </p:spTree>
    <p:extLst>
      <p:ext uri="{BB962C8B-B14F-4D97-AF65-F5344CB8AC3E}">
        <p14:creationId xmlns:p14="http://schemas.microsoft.com/office/powerpoint/2010/main" val="218618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4377609"/>
          </a:xfrm>
          <a:prstGeom prst="rect">
            <a:avLst/>
          </a:prstGeom>
          <a:noFill/>
        </p:spPr>
        <p:txBody>
          <a:bodyPr wrap="square" rtlCol="0">
            <a:spAutoFit/>
          </a:bodyPr>
          <a:lstStyle/>
          <a:p>
            <a:pPr lvl="0">
              <a:lnSpc>
                <a:spcPct val="150000"/>
              </a:lnSpc>
            </a:pPr>
            <a:r>
              <a:rPr lang="en-US" altLang="zh-CN" sz="2400" dirty="0">
                <a:solidFill>
                  <a:schemeClr val="accent5">
                    <a:lumMod val="50000"/>
                  </a:schemeClr>
                </a:solidFill>
              </a:rPr>
              <a:t>4.1.3 </a:t>
            </a:r>
            <a:r>
              <a:rPr lang="zh-CN" altLang="en-US" sz="2400" dirty="0">
                <a:solidFill>
                  <a:schemeClr val="accent5">
                    <a:lumMod val="50000"/>
                  </a:schemeClr>
                </a:solidFill>
              </a:rPr>
              <a:t>数据访问层</a:t>
            </a:r>
            <a:endParaRPr lang="en-US" altLang="zh-CN" sz="2400" dirty="0">
              <a:solidFill>
                <a:schemeClr val="accent5">
                  <a:lumMod val="50000"/>
                </a:schemeClr>
              </a:solidFill>
            </a:endParaRPr>
          </a:p>
          <a:p>
            <a:pPr lvl="0">
              <a:lnSpc>
                <a:spcPct val="150000"/>
              </a:lnSpc>
            </a:pPr>
            <a:r>
              <a:rPr lang="zh-CN" altLang="en-US" sz="2000" dirty="0"/>
              <a:t>提供数据访问的接口，没有任何逻辑。在接口中对数据库操作语句进行组合装配。</a:t>
            </a:r>
            <a:r>
              <a:rPr lang="en-US" altLang="zh-CN" sz="2000" dirty="0"/>
              <a:t>DAL</a:t>
            </a:r>
            <a:r>
              <a:rPr lang="zh-CN" altLang="en-US" sz="2000" dirty="0"/>
              <a:t>层一般关联</a:t>
            </a:r>
            <a:r>
              <a:rPr lang="en-US" altLang="zh-CN" sz="2000" dirty="0"/>
              <a:t>Common</a:t>
            </a:r>
            <a:r>
              <a:rPr lang="zh-CN" altLang="en-US" sz="2000" dirty="0"/>
              <a:t>类库中的最底层，最基础的数据库类（比如：链接数据库），必须关联</a:t>
            </a:r>
            <a:r>
              <a:rPr lang="en-US" altLang="zh-CN" sz="2000" dirty="0"/>
              <a:t>Entity Class</a:t>
            </a:r>
            <a:r>
              <a:rPr lang="zh-CN" altLang="en-US" sz="2000" dirty="0"/>
              <a:t>实体类项目。</a:t>
            </a:r>
            <a:r>
              <a:rPr lang="en-US" altLang="zh-CN" sz="2000" dirty="0"/>
              <a:t>DAL</a:t>
            </a:r>
            <a:r>
              <a:rPr lang="zh-CN" altLang="en-US" sz="2000" dirty="0"/>
              <a:t>层只是数据库的管理者，但不是访问者，不直接与数据库发生关联。数据库中每个表都对应一个</a:t>
            </a:r>
            <a:r>
              <a:rPr lang="en-US" altLang="zh-CN" sz="2000" dirty="0"/>
              <a:t>DAL</a:t>
            </a:r>
            <a:r>
              <a:rPr lang="zh-CN" altLang="en-US" sz="2000" dirty="0"/>
              <a:t>层的接口</a:t>
            </a:r>
            <a:r>
              <a:rPr lang="en-US" altLang="zh-CN" sz="2000" dirty="0"/>
              <a:t>(</a:t>
            </a:r>
            <a:r>
              <a:rPr lang="zh-CN" altLang="en-US" sz="2000" dirty="0"/>
              <a:t>访问控制</a:t>
            </a:r>
            <a:r>
              <a:rPr lang="en-US" altLang="zh-CN" sz="2000" dirty="0"/>
              <a:t>)</a:t>
            </a:r>
            <a:r>
              <a:rPr lang="zh-CN" altLang="en-US" sz="2000" dirty="0"/>
              <a:t>类。</a:t>
            </a:r>
            <a:endParaRPr lang="en-US" altLang="zh-CN" sz="2000" dirty="0"/>
          </a:p>
          <a:p>
            <a:pPr>
              <a:lnSpc>
                <a:spcPct val="150000"/>
              </a:lnSpc>
            </a:pPr>
            <a:r>
              <a:rPr lang="en-US" altLang="zh-CN" sz="2400" dirty="0">
                <a:solidFill>
                  <a:schemeClr val="accent5">
                    <a:lumMod val="50000"/>
                  </a:schemeClr>
                </a:solidFill>
              </a:rPr>
              <a:t>4.1.4 Common</a:t>
            </a:r>
            <a:r>
              <a:rPr lang="zh-CN" altLang="en-US" sz="2400" dirty="0">
                <a:solidFill>
                  <a:schemeClr val="accent5">
                    <a:lumMod val="50000"/>
                  </a:schemeClr>
                </a:solidFill>
              </a:rPr>
              <a:t>类库</a:t>
            </a:r>
            <a:endParaRPr lang="en-US" altLang="zh-CN" sz="2400" dirty="0">
              <a:solidFill>
                <a:schemeClr val="accent5">
                  <a:lumMod val="50000"/>
                </a:schemeClr>
              </a:solidFill>
            </a:endParaRPr>
          </a:p>
          <a:p>
            <a:pPr lvl="0">
              <a:lnSpc>
                <a:spcPct val="150000"/>
              </a:lnSpc>
            </a:pPr>
            <a:r>
              <a:rPr lang="zh-CN" altLang="en-US" sz="2000" dirty="0"/>
              <a:t>用于存放公用的类。最常用的就是数据库访问类，比如：链接字符串，数据库引擎类。它直接与数据库进行机械式的交换，无任何逻辑。</a:t>
            </a:r>
            <a:endParaRPr lang="en-US" altLang="zh-CN" sz="2000" dirty="0"/>
          </a:p>
        </p:txBody>
      </p:sp>
    </p:spTree>
    <p:extLst>
      <p:ext uri="{BB962C8B-B14F-4D97-AF65-F5344CB8AC3E}">
        <p14:creationId xmlns:p14="http://schemas.microsoft.com/office/powerpoint/2010/main" val="2104470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1976951"/>
          </a:xfrm>
          <a:prstGeom prst="rect">
            <a:avLst/>
          </a:prstGeom>
          <a:noFill/>
        </p:spPr>
        <p:txBody>
          <a:bodyPr wrap="square" rtlCol="0">
            <a:spAutoFit/>
          </a:bodyPr>
          <a:lstStyle/>
          <a:p>
            <a:pPr lvl="0">
              <a:lnSpc>
                <a:spcPct val="150000"/>
              </a:lnSpc>
            </a:pPr>
            <a:r>
              <a:rPr lang="en-US" altLang="zh-CN" sz="2400" dirty="0">
                <a:solidFill>
                  <a:schemeClr val="accent5">
                    <a:lumMod val="50000"/>
                  </a:schemeClr>
                </a:solidFill>
              </a:rPr>
              <a:t>4.1.5 </a:t>
            </a:r>
            <a:r>
              <a:rPr lang="zh-CN" altLang="en-US" sz="2400" dirty="0">
                <a:solidFill>
                  <a:schemeClr val="accent5">
                    <a:lumMod val="50000"/>
                  </a:schemeClr>
                </a:solidFill>
              </a:rPr>
              <a:t>实体类</a:t>
            </a:r>
            <a:endParaRPr lang="en-US" altLang="zh-CN" sz="2400" dirty="0">
              <a:solidFill>
                <a:schemeClr val="accent5">
                  <a:lumMod val="50000"/>
                </a:schemeClr>
              </a:solidFill>
            </a:endParaRPr>
          </a:p>
          <a:p>
            <a:pPr lvl="0">
              <a:lnSpc>
                <a:spcPct val="150000"/>
              </a:lnSpc>
            </a:pPr>
            <a:r>
              <a:rPr lang="zh-CN" altLang="en-US" sz="2000" dirty="0"/>
              <a:t>相当于加强的数据结构，实现了对数据的封装。数据库中每个表都对应一个实体类，表的字段就是实体类的属性，类型一一对应。</a:t>
            </a:r>
            <a:r>
              <a:rPr lang="en-US" altLang="zh-CN" sz="2000" dirty="0"/>
              <a:t>UI</a:t>
            </a:r>
            <a:r>
              <a:rPr lang="zh-CN" altLang="en-US" sz="2000" dirty="0"/>
              <a:t>、</a:t>
            </a:r>
            <a:r>
              <a:rPr lang="en-US" altLang="zh-CN" sz="2000" dirty="0"/>
              <a:t>BLL</a:t>
            </a:r>
            <a:r>
              <a:rPr lang="zh-CN" altLang="en-US" sz="2000" dirty="0"/>
              <a:t>、</a:t>
            </a:r>
            <a:r>
              <a:rPr lang="en-US" altLang="zh-CN" sz="2000" dirty="0"/>
              <a:t>DAL</a:t>
            </a:r>
            <a:r>
              <a:rPr lang="zh-CN" altLang="en-US" sz="2000" dirty="0"/>
              <a:t>这三层的交互主要就是通过实体类作为参数，并</a:t>
            </a:r>
            <a:r>
              <a:rPr lang="en-US" altLang="zh-CN" sz="2000" dirty="0"/>
              <a:t>Return</a:t>
            </a:r>
            <a:r>
              <a:rPr lang="zh-CN" altLang="en-US" sz="2000" dirty="0"/>
              <a:t>回信息。</a:t>
            </a:r>
            <a:endParaRPr lang="en-US" altLang="zh-CN" sz="2000" dirty="0"/>
          </a:p>
        </p:txBody>
      </p:sp>
    </p:spTree>
    <p:extLst>
      <p:ext uri="{BB962C8B-B14F-4D97-AF65-F5344CB8AC3E}">
        <p14:creationId xmlns:p14="http://schemas.microsoft.com/office/powerpoint/2010/main" val="2899533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1515287"/>
          </a:xfrm>
          <a:prstGeom prst="rect">
            <a:avLst/>
          </a:prstGeom>
          <a:noFill/>
        </p:spPr>
        <p:txBody>
          <a:bodyPr wrap="square" rtlCol="0">
            <a:spAutoFit/>
          </a:bodyPr>
          <a:lstStyle/>
          <a:p>
            <a:pPr lvl="0">
              <a:lnSpc>
                <a:spcPct val="150000"/>
              </a:lnSpc>
            </a:pPr>
            <a:r>
              <a:rPr lang="en-US" altLang="zh-CN" sz="2400" dirty="0">
                <a:solidFill>
                  <a:schemeClr val="accent5">
                    <a:lumMod val="50000"/>
                  </a:schemeClr>
                </a:solidFill>
              </a:rPr>
              <a:t>4.2 </a:t>
            </a:r>
            <a:r>
              <a:rPr lang="zh-CN" altLang="en-US" sz="2400" dirty="0">
                <a:solidFill>
                  <a:schemeClr val="accent5">
                    <a:lumMod val="50000"/>
                  </a:schemeClr>
                </a:solidFill>
              </a:rPr>
              <a:t>系统结构设计及子系统划分</a:t>
            </a:r>
          </a:p>
          <a:p>
            <a:pPr lvl="0">
              <a:lnSpc>
                <a:spcPct val="150000"/>
              </a:lnSpc>
            </a:pPr>
            <a:r>
              <a:rPr lang="zh-CN" altLang="en-US" sz="2000" dirty="0"/>
              <a:t>    根据业务和功能，将系统的逻辑结构划分为订单管理子系统、用户管理子系等</a:t>
            </a:r>
            <a:r>
              <a:rPr lang="en-US" altLang="zh-CN" sz="2000" dirty="0"/>
              <a:t>6</a:t>
            </a:r>
            <a:r>
              <a:rPr lang="zh-CN" altLang="en-US" sz="2000" dirty="0"/>
              <a:t>个子系统，如下图所示：</a:t>
            </a:r>
            <a:endParaRPr lang="en-US" altLang="zh-CN" sz="2000" dirty="0"/>
          </a:p>
        </p:txBody>
      </p:sp>
      <p:cxnSp>
        <p:nvCxnSpPr>
          <p:cNvPr id="4" name="Line 130">
            <a:extLst>
              <a:ext uri="{FF2B5EF4-FFF2-40B4-BE49-F238E27FC236}">
                <a16:creationId xmlns:a16="http://schemas.microsoft.com/office/drawing/2014/main" id="{220BAD39-FF7D-4536-B9F9-F064DBAAC342}"/>
              </a:ext>
            </a:extLst>
          </p:cNvPr>
          <p:cNvCxnSpPr/>
          <p:nvPr/>
        </p:nvCxnSpPr>
        <p:spPr bwMode="auto">
          <a:xfrm>
            <a:off x="9142095" y="4038600"/>
            <a:ext cx="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5" name="画布 6">
            <a:extLst>
              <a:ext uri="{FF2B5EF4-FFF2-40B4-BE49-F238E27FC236}">
                <a16:creationId xmlns:a16="http://schemas.microsoft.com/office/drawing/2014/main" id="{BF83A079-684F-474F-BCC7-2DB11C1E5B15}"/>
              </a:ext>
            </a:extLst>
          </p:cNvPr>
          <p:cNvGrpSpPr/>
          <p:nvPr/>
        </p:nvGrpSpPr>
        <p:grpSpPr>
          <a:xfrm>
            <a:off x="2101811" y="3260171"/>
            <a:ext cx="9010657" cy="3072428"/>
            <a:chOff x="0" y="0"/>
            <a:chExt cx="6065520" cy="1752600"/>
          </a:xfrm>
        </p:grpSpPr>
        <p:sp>
          <p:nvSpPr>
            <p:cNvPr id="6" name="矩形 5">
              <a:extLst>
                <a:ext uri="{FF2B5EF4-FFF2-40B4-BE49-F238E27FC236}">
                  <a16:creationId xmlns:a16="http://schemas.microsoft.com/office/drawing/2014/main" id="{771C8B01-02DC-4E2B-8929-363BD27C98C9}"/>
                </a:ext>
              </a:extLst>
            </p:cNvPr>
            <p:cNvSpPr/>
            <p:nvPr/>
          </p:nvSpPr>
          <p:spPr>
            <a:xfrm>
              <a:off x="0" y="0"/>
              <a:ext cx="6065520" cy="1752600"/>
            </a:xfrm>
            <a:prstGeom prst="rect">
              <a:avLst/>
            </a:prstGeom>
            <a:noFill/>
            <a:ln>
              <a:noFill/>
            </a:ln>
          </p:spPr>
        </p:sp>
        <p:sp>
          <p:nvSpPr>
            <p:cNvPr id="7" name="Rectangle 8">
              <a:extLst>
                <a:ext uri="{FF2B5EF4-FFF2-40B4-BE49-F238E27FC236}">
                  <a16:creationId xmlns:a16="http://schemas.microsoft.com/office/drawing/2014/main" id="{8FE30E11-BAE3-4E31-9B0E-37AC661D0FA3}"/>
                </a:ext>
              </a:extLst>
            </p:cNvPr>
            <p:cNvSpPr>
              <a:spLocks noChangeArrowheads="1"/>
            </p:cNvSpPr>
            <p:nvPr/>
          </p:nvSpPr>
          <p:spPr bwMode="auto">
            <a:xfrm>
              <a:off x="2045970" y="152400"/>
              <a:ext cx="1933575" cy="457200"/>
            </a:xfrm>
            <a:prstGeom prst="rect">
              <a:avLst/>
            </a:prstGeom>
            <a:solidFill>
              <a:srgbClr val="FFFFFF"/>
            </a:solidFill>
            <a:ln w="28575">
              <a:solidFill>
                <a:srgbClr val="000000"/>
              </a:solidFill>
              <a:miter lim="800000"/>
              <a:headEnd/>
              <a:tailEnd/>
            </a:ln>
          </p:spPr>
          <p:txBody>
            <a:bodyPr rot="0" vert="horz" wrap="square" lIns="91440" tIns="129600" rIns="91440" bIns="45720" anchor="t" anchorCtr="0" upright="1">
              <a:noAutofit/>
            </a:bodyPr>
            <a:lstStyle/>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i</a:t>
              </a:r>
              <a:r>
                <a:rPr lang="zh-CN" sz="1050">
                  <a:effectLst/>
                  <a:latin typeface="宋体" panose="02010600030101010101" pitchFamily="2" charset="-122"/>
                  <a:ea typeface="宋体" panose="02010600030101010101" pitchFamily="2" charset="-122"/>
                  <a:cs typeface="Times New Roman" panose="02020603050405020304" pitchFamily="18" charset="0"/>
                </a:rPr>
                <a:t>食堂系统</a:t>
              </a:r>
            </a:p>
          </p:txBody>
        </p:sp>
        <p:sp>
          <p:nvSpPr>
            <p:cNvPr id="8" name="Rectangle 21">
              <a:extLst>
                <a:ext uri="{FF2B5EF4-FFF2-40B4-BE49-F238E27FC236}">
                  <a16:creationId xmlns:a16="http://schemas.microsoft.com/office/drawing/2014/main" id="{43E05013-80EA-4FD8-89FD-C041F6D4E011}"/>
                </a:ext>
              </a:extLst>
            </p:cNvPr>
            <p:cNvSpPr>
              <a:spLocks noChangeArrowheads="1"/>
            </p:cNvSpPr>
            <p:nvPr/>
          </p:nvSpPr>
          <p:spPr bwMode="auto">
            <a:xfrm>
              <a:off x="1160145"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用户</a:t>
              </a:r>
              <a:r>
                <a:rPr lang="en-US" sz="1050">
                  <a:effectLst/>
                  <a:latin typeface="宋体" panose="02010600030101010101" pitchFamily="2" charset="-122"/>
                  <a:ea typeface="宋体" panose="02010600030101010101" pitchFamily="2" charset="-122"/>
                  <a:cs typeface="Times New Roman" panose="02020603050405020304" pitchFamily="18" charset="0"/>
                </a:rPr>
                <a:t>管理</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9" name="Rectangle 28">
              <a:extLst>
                <a:ext uri="{FF2B5EF4-FFF2-40B4-BE49-F238E27FC236}">
                  <a16:creationId xmlns:a16="http://schemas.microsoft.com/office/drawing/2014/main" id="{890E83D2-1E67-4323-9068-B52BD4695832}"/>
                </a:ext>
              </a:extLst>
            </p:cNvPr>
            <p:cNvSpPr>
              <a:spLocks noChangeArrowheads="1"/>
            </p:cNvSpPr>
            <p:nvPr/>
          </p:nvSpPr>
          <p:spPr bwMode="auto">
            <a:xfrm>
              <a:off x="179070"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订单</a:t>
              </a:r>
              <a:r>
                <a:rPr lang="en-US" sz="1050">
                  <a:effectLst/>
                  <a:latin typeface="宋体" panose="02010600030101010101" pitchFamily="2" charset="-122"/>
                  <a:ea typeface="宋体" panose="02010600030101010101" pitchFamily="2" charset="-122"/>
                  <a:cs typeface="Times New Roman" panose="02020603050405020304" pitchFamily="18" charset="0"/>
                </a:rPr>
                <a:t>管理</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0" name="Rectangle 29">
              <a:extLst>
                <a:ext uri="{FF2B5EF4-FFF2-40B4-BE49-F238E27FC236}">
                  <a16:creationId xmlns:a16="http://schemas.microsoft.com/office/drawing/2014/main" id="{9ED0DACF-B855-4D7F-BF2C-901419F34143}"/>
                </a:ext>
              </a:extLst>
            </p:cNvPr>
            <p:cNvSpPr>
              <a:spLocks noChangeArrowheads="1"/>
            </p:cNvSpPr>
            <p:nvPr/>
          </p:nvSpPr>
          <p:spPr bwMode="auto">
            <a:xfrm>
              <a:off x="4046220"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前台操作</a:t>
              </a: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1" name="Rectangle 30">
              <a:extLst>
                <a:ext uri="{FF2B5EF4-FFF2-40B4-BE49-F238E27FC236}">
                  <a16:creationId xmlns:a16="http://schemas.microsoft.com/office/drawing/2014/main" id="{D822F068-FF31-409E-9137-8DA22964A716}"/>
                </a:ext>
              </a:extLst>
            </p:cNvPr>
            <p:cNvSpPr>
              <a:spLocks noChangeArrowheads="1"/>
            </p:cNvSpPr>
            <p:nvPr/>
          </p:nvSpPr>
          <p:spPr bwMode="auto">
            <a:xfrm>
              <a:off x="5027295" y="1143000"/>
              <a:ext cx="81915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后台管理</a:t>
              </a: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tangle 101">
              <a:extLst>
                <a:ext uri="{FF2B5EF4-FFF2-40B4-BE49-F238E27FC236}">
                  <a16:creationId xmlns:a16="http://schemas.microsoft.com/office/drawing/2014/main" id="{6F8FD1E7-A140-4735-BA78-7EEEA2E77702}"/>
                </a:ext>
              </a:extLst>
            </p:cNvPr>
            <p:cNvSpPr>
              <a:spLocks noChangeArrowheads="1"/>
            </p:cNvSpPr>
            <p:nvPr/>
          </p:nvSpPr>
          <p:spPr bwMode="auto">
            <a:xfrm>
              <a:off x="3112770" y="1143000"/>
              <a:ext cx="800100"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顾客端</a:t>
              </a: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3" name="Rectangle 123">
              <a:extLst>
                <a:ext uri="{FF2B5EF4-FFF2-40B4-BE49-F238E27FC236}">
                  <a16:creationId xmlns:a16="http://schemas.microsoft.com/office/drawing/2014/main" id="{2014DD33-705C-49A5-8795-1C39BBA4645A}"/>
                </a:ext>
              </a:extLst>
            </p:cNvPr>
            <p:cNvSpPr>
              <a:spLocks noChangeArrowheads="1"/>
            </p:cNvSpPr>
            <p:nvPr/>
          </p:nvSpPr>
          <p:spPr bwMode="auto">
            <a:xfrm>
              <a:off x="2112645" y="1143000"/>
              <a:ext cx="866775" cy="4572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zh-CN" sz="1050">
                  <a:effectLst/>
                  <a:latin typeface="宋体" panose="02010600030101010101" pitchFamily="2" charset="-122"/>
                  <a:ea typeface="宋体" panose="02010600030101010101" pitchFamily="2" charset="-122"/>
                  <a:cs typeface="Times New Roman" panose="02020603050405020304" pitchFamily="18" charset="0"/>
                </a:rPr>
                <a:t>商家端</a:t>
              </a:r>
            </a:p>
            <a:p>
              <a:pPr algn="ctr">
                <a:spcAft>
                  <a:spcPts val="0"/>
                </a:spcAft>
              </a:pPr>
              <a:r>
                <a:rPr lang="en-US" sz="1050">
                  <a:effectLst/>
                  <a:latin typeface="宋体" panose="02010600030101010101" pitchFamily="2" charset="-122"/>
                  <a:ea typeface="宋体" panose="02010600030101010101" pitchFamily="2" charset="-122"/>
                  <a:cs typeface="Times New Roman" panose="02020603050405020304" pitchFamily="18" charset="0"/>
                </a:rPr>
                <a:t>子系统</a:t>
              </a:r>
              <a:endParaRPr lang="zh-CN" sz="105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14" name="Line 124">
              <a:extLst>
                <a:ext uri="{FF2B5EF4-FFF2-40B4-BE49-F238E27FC236}">
                  <a16:creationId xmlns:a16="http://schemas.microsoft.com/office/drawing/2014/main" id="{7305F610-8464-447F-9B74-C4A78F66FE5B}"/>
                </a:ext>
              </a:extLst>
            </p:cNvPr>
            <p:cNvCxnSpPr/>
            <p:nvPr/>
          </p:nvCxnSpPr>
          <p:spPr bwMode="auto">
            <a:xfrm>
              <a:off x="579120" y="838200"/>
              <a:ext cx="4867275"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Line 130">
              <a:extLst>
                <a:ext uri="{FF2B5EF4-FFF2-40B4-BE49-F238E27FC236}">
                  <a16:creationId xmlns:a16="http://schemas.microsoft.com/office/drawing/2014/main" id="{0828D82C-7C2C-4C1E-A1C1-CF875B52177A}"/>
                </a:ext>
              </a:extLst>
            </p:cNvPr>
            <p:cNvCxnSpPr/>
            <p:nvPr/>
          </p:nvCxnSpPr>
          <p:spPr bwMode="auto">
            <a:xfrm>
              <a:off x="3046095" y="609600"/>
              <a:ext cx="0" cy="228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Line 131">
              <a:extLst>
                <a:ext uri="{FF2B5EF4-FFF2-40B4-BE49-F238E27FC236}">
                  <a16:creationId xmlns:a16="http://schemas.microsoft.com/office/drawing/2014/main" id="{F153186F-ABC0-43C0-9908-98843B9D0FF8}"/>
                </a:ext>
              </a:extLst>
            </p:cNvPr>
            <p:cNvCxnSpPr/>
            <p:nvPr/>
          </p:nvCxnSpPr>
          <p:spPr bwMode="auto">
            <a:xfrm>
              <a:off x="57912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Line 132">
              <a:extLst>
                <a:ext uri="{FF2B5EF4-FFF2-40B4-BE49-F238E27FC236}">
                  <a16:creationId xmlns:a16="http://schemas.microsoft.com/office/drawing/2014/main" id="{03AC3CF0-2E67-44E3-99B2-38A36B74E3F8}"/>
                </a:ext>
              </a:extLst>
            </p:cNvPr>
            <p:cNvCxnSpPr/>
            <p:nvPr/>
          </p:nvCxnSpPr>
          <p:spPr bwMode="auto">
            <a:xfrm>
              <a:off x="157924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 name="Line 133">
              <a:extLst>
                <a:ext uri="{FF2B5EF4-FFF2-40B4-BE49-F238E27FC236}">
                  <a16:creationId xmlns:a16="http://schemas.microsoft.com/office/drawing/2014/main" id="{90828666-498A-45AC-B63B-BE14B9781E7B}"/>
                </a:ext>
              </a:extLst>
            </p:cNvPr>
            <p:cNvCxnSpPr/>
            <p:nvPr/>
          </p:nvCxnSpPr>
          <p:spPr bwMode="auto">
            <a:xfrm>
              <a:off x="251269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Line 134">
              <a:extLst>
                <a:ext uri="{FF2B5EF4-FFF2-40B4-BE49-F238E27FC236}">
                  <a16:creationId xmlns:a16="http://schemas.microsoft.com/office/drawing/2014/main" id="{4C0564BA-1DF0-433B-8A5D-14A01D3975ED}"/>
                </a:ext>
              </a:extLst>
            </p:cNvPr>
            <p:cNvCxnSpPr/>
            <p:nvPr/>
          </p:nvCxnSpPr>
          <p:spPr bwMode="auto">
            <a:xfrm>
              <a:off x="351282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Line 135">
              <a:extLst>
                <a:ext uri="{FF2B5EF4-FFF2-40B4-BE49-F238E27FC236}">
                  <a16:creationId xmlns:a16="http://schemas.microsoft.com/office/drawing/2014/main" id="{CD4945C0-CADD-4E34-84BB-169EBD3DEDAD}"/>
                </a:ext>
              </a:extLst>
            </p:cNvPr>
            <p:cNvCxnSpPr/>
            <p:nvPr/>
          </p:nvCxnSpPr>
          <p:spPr bwMode="auto">
            <a:xfrm>
              <a:off x="4446270"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Line 136">
              <a:extLst>
                <a:ext uri="{FF2B5EF4-FFF2-40B4-BE49-F238E27FC236}">
                  <a16:creationId xmlns:a16="http://schemas.microsoft.com/office/drawing/2014/main" id="{FA8CFECF-0FB5-4F2C-AB81-B8DF61E45975}"/>
                </a:ext>
              </a:extLst>
            </p:cNvPr>
            <p:cNvCxnSpPr/>
            <p:nvPr/>
          </p:nvCxnSpPr>
          <p:spPr bwMode="auto">
            <a:xfrm>
              <a:off x="5446395" y="838200"/>
              <a:ext cx="635" cy="304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9568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3731278"/>
          </a:xfrm>
          <a:prstGeom prst="rect">
            <a:avLst/>
          </a:prstGeom>
          <a:noFill/>
        </p:spPr>
        <p:txBody>
          <a:bodyPr wrap="square" rtlCol="0">
            <a:spAutoFit/>
          </a:bodyPr>
          <a:lstStyle/>
          <a:p>
            <a:pPr lvl="0">
              <a:lnSpc>
                <a:spcPct val="150000"/>
              </a:lnSpc>
            </a:pPr>
            <a:r>
              <a:rPr lang="zh-CN" altLang="en-US" sz="2000" dirty="0"/>
              <a:t>各个子系统按照功能角度分解，划分出若干不同的功能模块：</a:t>
            </a:r>
          </a:p>
          <a:p>
            <a:pPr lvl="0">
              <a:lnSpc>
                <a:spcPct val="150000"/>
              </a:lnSpc>
            </a:pPr>
            <a:r>
              <a:rPr lang="en-US" altLang="zh-CN" sz="2000" dirty="0"/>
              <a:t>1</a:t>
            </a:r>
            <a:r>
              <a:rPr lang="zh-CN" altLang="en-US" sz="2000" dirty="0"/>
              <a:t>）</a:t>
            </a:r>
            <a:r>
              <a:rPr lang="en-US" altLang="zh-CN" sz="2000" dirty="0"/>
              <a:t>. </a:t>
            </a:r>
            <a:r>
              <a:rPr lang="zh-CN" altLang="en-US" sz="2000" dirty="0"/>
              <a:t>订单管理子系统：该子系统主要负责订单的创建、查询和删除功能的实现。</a:t>
            </a:r>
          </a:p>
          <a:p>
            <a:pPr lvl="0">
              <a:lnSpc>
                <a:spcPct val="150000"/>
              </a:lnSpc>
            </a:pPr>
            <a:r>
              <a:rPr lang="en-US" altLang="zh-CN" sz="2000" dirty="0"/>
              <a:t>2</a:t>
            </a:r>
            <a:r>
              <a:rPr lang="zh-CN" altLang="en-US" sz="2000" dirty="0"/>
              <a:t>）</a:t>
            </a:r>
            <a:r>
              <a:rPr lang="en-US" altLang="zh-CN" sz="2000" dirty="0"/>
              <a:t>. </a:t>
            </a:r>
            <a:r>
              <a:rPr lang="zh-CN" altLang="en-US" sz="2000" dirty="0"/>
              <a:t>用户管理子系统：包括顾客和商家信息的添加、查询、修改、删除等功能。</a:t>
            </a:r>
          </a:p>
          <a:p>
            <a:pPr lvl="0">
              <a:lnSpc>
                <a:spcPct val="150000"/>
              </a:lnSpc>
            </a:pPr>
            <a:r>
              <a:rPr lang="en-US" altLang="zh-CN" sz="2000" dirty="0"/>
              <a:t>3</a:t>
            </a:r>
            <a:r>
              <a:rPr lang="zh-CN" altLang="en-US" sz="2000" dirty="0"/>
              <a:t>）</a:t>
            </a:r>
            <a:r>
              <a:rPr lang="en-US" altLang="zh-CN" sz="2000" dirty="0"/>
              <a:t>. </a:t>
            </a:r>
            <a:r>
              <a:rPr lang="zh-CN" altLang="en-US" sz="2000" dirty="0"/>
              <a:t>商家端子系统：该子系统主要负责商家管理窗口上的菜品信息，还支持商家查询已处理和未处理的订单信息，对用户反馈的订单问题进行审核。</a:t>
            </a:r>
          </a:p>
          <a:p>
            <a:pPr lvl="0">
              <a:lnSpc>
                <a:spcPct val="150000"/>
              </a:lnSpc>
            </a:pPr>
            <a:r>
              <a:rPr lang="en-US" altLang="zh-CN" sz="2000" dirty="0"/>
              <a:t>4</a:t>
            </a:r>
            <a:r>
              <a:rPr lang="zh-CN" altLang="en-US" sz="2000" dirty="0"/>
              <a:t>）</a:t>
            </a:r>
            <a:r>
              <a:rPr lang="en-US" altLang="zh-CN" sz="2000" dirty="0"/>
              <a:t>. </a:t>
            </a:r>
            <a:r>
              <a:rPr lang="zh-CN" altLang="en-US" sz="2000" dirty="0"/>
              <a:t>顾客端子系统：该子系统主要负责顾客管理自己的已选菜品和预约时间，还支持顾客查询自己完成和未完成的订单信息，允许顾客对订单信息存在的问题进行反馈。</a:t>
            </a:r>
          </a:p>
        </p:txBody>
      </p:sp>
    </p:spTree>
    <p:extLst>
      <p:ext uri="{BB962C8B-B14F-4D97-AF65-F5344CB8AC3E}">
        <p14:creationId xmlns:p14="http://schemas.microsoft.com/office/powerpoint/2010/main" val="197065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6C1C41E-55D7-4056-A7DA-23B81C36A39D}"/>
              </a:ext>
            </a:extLst>
          </p:cNvPr>
          <p:cNvSpPr>
            <a:spLocks noGrp="1"/>
          </p:cNvSpPr>
          <p:nvPr>
            <p:ph type="body" sz="quarter" idx="10"/>
          </p:nvPr>
        </p:nvSpPr>
        <p:spPr/>
        <p:txBody>
          <a:bodyPr/>
          <a:lstStyle/>
          <a:p>
            <a:r>
              <a:rPr lang="zh-CN" altLang="en-US" dirty="0"/>
              <a:t>系统详细设计</a:t>
            </a:r>
          </a:p>
        </p:txBody>
      </p:sp>
      <p:sp>
        <p:nvSpPr>
          <p:cNvPr id="3" name="文本框 2">
            <a:extLst>
              <a:ext uri="{FF2B5EF4-FFF2-40B4-BE49-F238E27FC236}">
                <a16:creationId xmlns:a16="http://schemas.microsoft.com/office/drawing/2014/main" id="{B8BBD7BE-CD9C-432D-8361-8026D6FE5716}"/>
              </a:ext>
            </a:extLst>
          </p:cNvPr>
          <p:cNvSpPr txBox="1"/>
          <p:nvPr/>
        </p:nvSpPr>
        <p:spPr>
          <a:xfrm>
            <a:off x="1868323" y="1581718"/>
            <a:ext cx="9477633" cy="3269613"/>
          </a:xfrm>
          <a:prstGeom prst="rect">
            <a:avLst/>
          </a:prstGeom>
          <a:noFill/>
        </p:spPr>
        <p:txBody>
          <a:bodyPr wrap="square" rtlCol="0">
            <a:spAutoFit/>
          </a:bodyPr>
          <a:lstStyle/>
          <a:p>
            <a:pPr lvl="0">
              <a:lnSpc>
                <a:spcPct val="150000"/>
              </a:lnSpc>
            </a:pPr>
            <a:r>
              <a:rPr lang="en-US" altLang="zh-CN" sz="2000" dirty="0"/>
              <a:t>5</a:t>
            </a:r>
            <a:r>
              <a:rPr lang="zh-CN" altLang="en-US" sz="2000" dirty="0"/>
              <a:t>）</a:t>
            </a:r>
            <a:r>
              <a:rPr lang="en-US" altLang="zh-CN" sz="2000" dirty="0"/>
              <a:t>.  </a:t>
            </a:r>
            <a:r>
              <a:rPr lang="zh-CN" altLang="en-US" sz="2000" dirty="0"/>
              <a:t>前台操作子系统：该子系统主要负责提供食堂中可预约的菜品供顾客选择；如果该菜品可预约，则正常预约，提示“预约成功”；如果该菜品不可预约，则弹出窗口提示。评价时需要提供详细的评分说明以及菜品图；若顾客积分达到一定数额，点击“兑换代金券”按钮即可兑换所需的代金券； </a:t>
            </a:r>
          </a:p>
          <a:p>
            <a:pPr lvl="0">
              <a:lnSpc>
                <a:spcPct val="150000"/>
              </a:lnSpc>
            </a:pPr>
            <a:r>
              <a:rPr lang="en-US" altLang="zh-CN" sz="2000" dirty="0"/>
              <a:t>6</a:t>
            </a:r>
            <a:r>
              <a:rPr lang="zh-CN" altLang="en-US" sz="2000" dirty="0"/>
              <a:t>）</a:t>
            </a:r>
            <a:r>
              <a:rPr lang="en-US" altLang="zh-CN" sz="2000" dirty="0"/>
              <a:t>.  </a:t>
            </a:r>
            <a:r>
              <a:rPr lang="zh-CN" altLang="en-US" sz="2000" dirty="0"/>
              <a:t>后台管理子系统：该子系统主要负责添加、查询、修改、删除所有用户的信息，还支持管理员查看商家信息、顾客信息、订单信息，发放代金券和积分，调节订单矛盾等功能。</a:t>
            </a:r>
          </a:p>
        </p:txBody>
      </p:sp>
    </p:spTree>
    <p:extLst>
      <p:ext uri="{BB962C8B-B14F-4D97-AF65-F5344CB8AC3E}">
        <p14:creationId xmlns:p14="http://schemas.microsoft.com/office/powerpoint/2010/main" val="1111534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699361" y="2648954"/>
            <a:ext cx="4793277" cy="1041761"/>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引言</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3669723"/>
          </a:xfrm>
          <a:prstGeom prst="rect">
            <a:avLst/>
          </a:prstGeom>
          <a:noFill/>
        </p:spPr>
        <p:txBody>
          <a:bodyPr wrap="square" rtlCol="0">
            <a:spAutoFit/>
          </a:bodyPr>
          <a:lstStyle/>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1.1 </a:t>
            </a:r>
            <a:r>
              <a:rPr lang="zh-CN" altLang="en-US" sz="2000" kern="0" dirty="0">
                <a:latin typeface="微软雅黑" panose="020B0503020204020204" pitchFamily="34" charset="-122"/>
                <a:ea typeface="微软雅黑" panose="020B0503020204020204" pitchFamily="34" charset="-122"/>
                <a:cs typeface="+mn-ea"/>
                <a:sym typeface="+mn-lt"/>
              </a:rPr>
              <a:t>编写目的</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2000" dirty="0">
                <a:latin typeface="+mn-ea"/>
              </a:rPr>
              <a:t>1). </a:t>
            </a:r>
            <a:r>
              <a:rPr lang="zh-CN" altLang="zh-CN" sz="2000" dirty="0">
                <a:latin typeface="+mn-ea"/>
              </a:rPr>
              <a:t>本文档是“</a:t>
            </a:r>
            <a:r>
              <a:rPr lang="en-US" altLang="zh-CN" sz="2000" dirty="0" err="1">
                <a:latin typeface="+mn-ea"/>
              </a:rPr>
              <a:t>i</a:t>
            </a:r>
            <a:r>
              <a:rPr lang="zh-CN" altLang="zh-CN" sz="2000" dirty="0">
                <a:latin typeface="+mn-ea"/>
              </a:rPr>
              <a:t>食堂系统”的设计说明书。</a:t>
            </a:r>
          </a:p>
          <a:p>
            <a:pPr>
              <a:lnSpc>
                <a:spcPct val="150000"/>
              </a:lnSpc>
            </a:pPr>
            <a:r>
              <a:rPr lang="en-US" altLang="zh-CN" sz="2000" dirty="0">
                <a:latin typeface="+mn-ea"/>
              </a:rPr>
              <a:t>2). </a:t>
            </a:r>
            <a:r>
              <a:rPr lang="zh-CN" altLang="zh-CN" sz="2000" dirty="0">
                <a:latin typeface="+mn-ea"/>
              </a:rPr>
              <a:t>本文档供所有与此系统相关的人员使用，包括设计人员、开发人员、测试人员、维护人员。</a:t>
            </a:r>
          </a:p>
          <a:p>
            <a:pPr>
              <a:lnSpc>
                <a:spcPct val="150000"/>
              </a:lnSpc>
            </a:pPr>
            <a:r>
              <a:rPr lang="en-US" altLang="zh-CN" sz="2000" dirty="0">
                <a:latin typeface="+mn-ea"/>
              </a:rPr>
              <a:t>3). </a:t>
            </a:r>
            <a:r>
              <a:rPr lang="zh-CN" altLang="zh-CN" sz="2000" dirty="0">
                <a:latin typeface="+mn-ea"/>
              </a:rPr>
              <a:t>方便用户与设计、开发人员之间的信息交流，确定开发者的基本设计实现思路想法是否满足实现条件。</a:t>
            </a:r>
          </a:p>
          <a:p>
            <a:pPr>
              <a:lnSpc>
                <a:spcPct val="150000"/>
              </a:lnSpc>
            </a:pPr>
            <a:r>
              <a:rPr lang="en-US" altLang="zh-CN" sz="2000" dirty="0">
                <a:latin typeface="+mn-ea"/>
              </a:rPr>
              <a:t>4). </a:t>
            </a:r>
            <a:r>
              <a:rPr lang="zh-CN" altLang="zh-CN" sz="2000" dirty="0">
                <a:latin typeface="+mn-ea"/>
              </a:rPr>
              <a:t>本文档可以作为系统分析员进行系统详细设计的出发点。</a:t>
            </a:r>
          </a:p>
          <a:p>
            <a:pPr>
              <a:lnSpc>
                <a:spcPct val="150000"/>
              </a:lnSpc>
            </a:pPr>
            <a:r>
              <a:rPr lang="en-US" altLang="zh-CN" sz="2000" dirty="0">
                <a:latin typeface="+mn-ea"/>
              </a:rPr>
              <a:t>5). </a:t>
            </a:r>
            <a:r>
              <a:rPr lang="zh-CN" altLang="zh-CN" sz="2000" dirty="0">
                <a:latin typeface="+mn-ea"/>
              </a:rPr>
              <a:t>本文档可以作为系统分析员向程序员分配代码设计任务的依据。</a:t>
            </a:r>
            <a:endParaRPr lang="en-US" altLang="zh-CN" sz="2000" dirty="0">
              <a:latin typeface="+mn-ea"/>
            </a:endParaRPr>
          </a:p>
        </p:txBody>
      </p:sp>
    </p:spTree>
    <p:extLst>
      <p:ext uri="{BB962C8B-B14F-4D97-AF65-F5344CB8AC3E}">
        <p14:creationId xmlns:p14="http://schemas.microsoft.com/office/powerpoint/2010/main" val="144834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2838726"/>
          </a:xfrm>
          <a:prstGeom prst="rect">
            <a:avLst/>
          </a:prstGeom>
          <a:noFill/>
        </p:spPr>
        <p:txBody>
          <a:bodyPr wrap="square" rtlCol="0">
            <a:spAutoFit/>
          </a:bodyPr>
          <a:lstStyle/>
          <a:p>
            <a:pPr>
              <a:lnSpc>
                <a:spcPct val="130000"/>
              </a:lnSpc>
              <a:spcBef>
                <a:spcPts val="600"/>
              </a:spcBef>
            </a:pPr>
            <a:r>
              <a:rPr lang="en-US" altLang="zh-CN" sz="2000" dirty="0"/>
              <a:t>1.2</a:t>
            </a:r>
            <a:r>
              <a:rPr lang="zh-CN" altLang="en-US" sz="2000" dirty="0"/>
              <a:t> 背景</a:t>
            </a:r>
            <a:endParaRPr lang="en-US" altLang="zh-CN" sz="2000" dirty="0"/>
          </a:p>
          <a:p>
            <a:pPr>
              <a:lnSpc>
                <a:spcPct val="130000"/>
              </a:lnSpc>
              <a:spcBef>
                <a:spcPts val="600"/>
              </a:spcBef>
            </a:pPr>
            <a:r>
              <a:rPr lang="en-US" altLang="zh-CN" sz="2000" dirty="0"/>
              <a:t>1)</a:t>
            </a:r>
            <a:r>
              <a:rPr lang="zh-CN" altLang="en-US" sz="2000" dirty="0"/>
              <a:t>． 待开发的软件系统的名称：</a:t>
            </a:r>
            <a:r>
              <a:rPr lang="en-US" altLang="zh-CN" sz="2000" dirty="0" err="1"/>
              <a:t>i</a:t>
            </a:r>
            <a:r>
              <a:rPr lang="zh-CN" altLang="en-US" sz="2000" dirty="0"/>
              <a:t>食堂系统</a:t>
            </a:r>
          </a:p>
          <a:p>
            <a:pPr>
              <a:lnSpc>
                <a:spcPct val="130000"/>
              </a:lnSpc>
              <a:spcBef>
                <a:spcPts val="600"/>
              </a:spcBef>
            </a:pPr>
            <a:r>
              <a:rPr lang="en-US" altLang="zh-CN" sz="2000" dirty="0"/>
              <a:t>2)</a:t>
            </a:r>
            <a:r>
              <a:rPr lang="zh-CN" altLang="en-US" sz="2000" dirty="0"/>
              <a:t>． 开发者：铁华组</a:t>
            </a:r>
          </a:p>
          <a:p>
            <a:pPr>
              <a:lnSpc>
                <a:spcPct val="130000"/>
              </a:lnSpc>
              <a:spcBef>
                <a:spcPts val="600"/>
              </a:spcBef>
            </a:pPr>
            <a:r>
              <a:rPr lang="en-US" altLang="zh-CN" sz="2000" dirty="0"/>
              <a:t>3)</a:t>
            </a:r>
            <a:r>
              <a:rPr lang="zh-CN" altLang="en-US" sz="2000" dirty="0"/>
              <a:t>． 用户：系统管理员、高校食堂窗口商家、高校教职工、高校学生</a:t>
            </a:r>
          </a:p>
          <a:p>
            <a:pPr>
              <a:lnSpc>
                <a:spcPct val="130000"/>
              </a:lnSpc>
              <a:spcBef>
                <a:spcPts val="600"/>
              </a:spcBef>
            </a:pPr>
            <a:r>
              <a:rPr lang="en-US" altLang="zh-CN" sz="2000" dirty="0"/>
              <a:t>4)</a:t>
            </a:r>
            <a:r>
              <a:rPr lang="zh-CN" altLang="en-US" sz="2000" dirty="0"/>
              <a:t>． 实现该软件的计算中心或计算机网络：计算中心</a:t>
            </a:r>
          </a:p>
          <a:p>
            <a:pPr>
              <a:lnSpc>
                <a:spcPct val="130000"/>
              </a:lnSpc>
              <a:spcBef>
                <a:spcPts val="600"/>
              </a:spcBef>
            </a:pPr>
            <a:r>
              <a:rPr lang="en-US" altLang="zh-CN" sz="2000" dirty="0"/>
              <a:t>5)</a:t>
            </a:r>
            <a:r>
              <a:rPr lang="zh-CN" altLang="en-US" sz="2000" dirty="0"/>
              <a:t>． 该软件系统同其他系统或其他机构的基本的相互来往关系：数据相互调用关系 </a:t>
            </a:r>
          </a:p>
        </p:txBody>
      </p:sp>
    </p:spTree>
    <p:extLst>
      <p:ext uri="{BB962C8B-B14F-4D97-AF65-F5344CB8AC3E}">
        <p14:creationId xmlns:p14="http://schemas.microsoft.com/office/powerpoint/2010/main" val="259035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4269887"/>
          </a:xfrm>
          <a:prstGeom prst="rect">
            <a:avLst/>
          </a:prstGeom>
          <a:noFill/>
        </p:spPr>
        <p:txBody>
          <a:bodyPr wrap="square" rtlCol="0">
            <a:spAutoFit/>
          </a:bodyPr>
          <a:lstStyle/>
          <a:p>
            <a:pPr>
              <a:lnSpc>
                <a:spcPct val="130000"/>
              </a:lnSpc>
              <a:spcBef>
                <a:spcPts val="600"/>
              </a:spcBef>
            </a:pPr>
            <a:r>
              <a:rPr lang="en-US" altLang="zh-CN" sz="2000" dirty="0"/>
              <a:t>1.3 </a:t>
            </a:r>
            <a:r>
              <a:rPr lang="zh-CN" altLang="en-US" sz="2000" dirty="0"/>
              <a:t>参考资料</a:t>
            </a:r>
            <a:endParaRPr lang="en-US" altLang="zh-CN" sz="2000" dirty="0"/>
          </a:p>
          <a:p>
            <a:pPr>
              <a:lnSpc>
                <a:spcPct val="130000"/>
              </a:lnSpc>
              <a:spcBef>
                <a:spcPts val="600"/>
              </a:spcBef>
            </a:pPr>
            <a:r>
              <a:rPr lang="en-US" altLang="zh-CN" sz="2000" dirty="0"/>
              <a:t>1</a:t>
            </a:r>
            <a:r>
              <a:rPr lang="zh-CN" altLang="en-US" sz="2000" dirty="0"/>
              <a:t>）</a:t>
            </a:r>
            <a:r>
              <a:rPr lang="en-US" altLang="zh-CN" sz="2000" dirty="0"/>
              <a:t>. </a:t>
            </a:r>
            <a:r>
              <a:rPr lang="zh-CN" altLang="en-US" sz="2000" dirty="0"/>
              <a:t> </a:t>
            </a:r>
            <a:r>
              <a:rPr lang="en-US" altLang="zh-CN" sz="2000" dirty="0"/>
              <a:t>GB/T8567——2006《</a:t>
            </a:r>
            <a:r>
              <a:rPr lang="zh-CN" altLang="en-US" sz="2000" dirty="0"/>
              <a:t>计算机软件文档编制规范</a:t>
            </a:r>
            <a:r>
              <a:rPr lang="en-US" altLang="zh-CN" sz="2000" dirty="0"/>
              <a:t>》</a:t>
            </a:r>
            <a:r>
              <a:rPr lang="zh-CN" altLang="en-US" sz="2000" dirty="0"/>
              <a:t>；</a:t>
            </a:r>
          </a:p>
          <a:p>
            <a:pPr>
              <a:lnSpc>
                <a:spcPct val="130000"/>
              </a:lnSpc>
              <a:spcBef>
                <a:spcPts val="600"/>
              </a:spcBef>
            </a:pPr>
            <a:r>
              <a:rPr lang="en-US" altLang="zh-CN" sz="2000" dirty="0"/>
              <a:t>2</a:t>
            </a:r>
            <a:r>
              <a:rPr lang="zh-CN" altLang="en-US" sz="2000" dirty="0"/>
              <a:t>）</a:t>
            </a:r>
            <a:r>
              <a:rPr lang="en-US" altLang="zh-CN" sz="2000" dirty="0"/>
              <a:t>.《</a:t>
            </a:r>
            <a:r>
              <a:rPr lang="zh-CN" altLang="en-US" sz="2000" dirty="0"/>
              <a:t>软件工程导论</a:t>
            </a:r>
            <a:r>
              <a:rPr lang="en-US" altLang="zh-CN" sz="2000" dirty="0"/>
              <a:t>(</a:t>
            </a:r>
            <a:r>
              <a:rPr lang="zh-CN" altLang="en-US" sz="2000" dirty="0"/>
              <a:t>第五版</a:t>
            </a:r>
            <a:r>
              <a:rPr lang="en-US" altLang="zh-CN" sz="2000" dirty="0"/>
              <a:t>)》 </a:t>
            </a:r>
            <a:r>
              <a:rPr lang="zh-CN" altLang="en-US" sz="2000" dirty="0"/>
              <a:t>张海藩编著 清华大学出版社</a:t>
            </a:r>
          </a:p>
          <a:p>
            <a:pPr>
              <a:lnSpc>
                <a:spcPct val="130000"/>
              </a:lnSpc>
              <a:spcBef>
                <a:spcPts val="600"/>
              </a:spcBef>
            </a:pPr>
            <a:r>
              <a:rPr lang="en-US" altLang="zh-CN" sz="2000" dirty="0"/>
              <a:t>3</a:t>
            </a:r>
            <a:r>
              <a:rPr lang="zh-CN" altLang="en-US" sz="2000" dirty="0"/>
              <a:t>）</a:t>
            </a:r>
            <a:r>
              <a:rPr lang="en-US" altLang="zh-CN" sz="2000" dirty="0"/>
              <a:t>.《</a:t>
            </a:r>
            <a:r>
              <a:rPr lang="zh-CN" altLang="en-US" sz="2000" dirty="0"/>
              <a:t>图书馆信息管理系统 </a:t>
            </a:r>
            <a:r>
              <a:rPr lang="en-US" altLang="zh-CN" sz="2000" dirty="0"/>
              <a:t>——</a:t>
            </a:r>
            <a:r>
              <a:rPr lang="zh-CN" altLang="en-US" sz="2000" dirty="0"/>
              <a:t>需求分析与规格说明</a:t>
            </a:r>
            <a:r>
              <a:rPr lang="en-US" altLang="zh-CN" sz="2000" dirty="0"/>
              <a:t>》</a:t>
            </a:r>
          </a:p>
          <a:p>
            <a:pPr>
              <a:lnSpc>
                <a:spcPct val="130000"/>
              </a:lnSpc>
              <a:spcBef>
                <a:spcPts val="600"/>
              </a:spcBef>
            </a:pPr>
            <a:r>
              <a:rPr lang="en-US" altLang="zh-CN" sz="2000" dirty="0"/>
              <a:t>4</a:t>
            </a:r>
            <a:r>
              <a:rPr lang="zh-CN" altLang="en-US" sz="2000" dirty="0"/>
              <a:t>）</a:t>
            </a:r>
            <a:r>
              <a:rPr lang="en-US" altLang="zh-CN" sz="2000" dirty="0"/>
              <a:t>.《</a:t>
            </a:r>
            <a:r>
              <a:rPr lang="zh-CN" altLang="en-US" sz="2000" dirty="0"/>
              <a:t>软件工程</a:t>
            </a:r>
            <a:r>
              <a:rPr lang="en-US" altLang="zh-CN" sz="2000" dirty="0"/>
              <a:t>》 </a:t>
            </a:r>
            <a:r>
              <a:rPr lang="zh-CN" altLang="en-US" sz="2000" dirty="0"/>
              <a:t>李浪、朱雅莉、熊江主编  华中科技大学出版社；</a:t>
            </a:r>
          </a:p>
          <a:p>
            <a:pPr>
              <a:lnSpc>
                <a:spcPct val="130000"/>
              </a:lnSpc>
              <a:spcBef>
                <a:spcPts val="600"/>
              </a:spcBef>
            </a:pPr>
            <a:r>
              <a:rPr lang="en-US" altLang="zh-CN" sz="2000" dirty="0"/>
              <a:t>5</a:t>
            </a:r>
            <a:r>
              <a:rPr lang="zh-CN" altLang="en-US" sz="2000" dirty="0"/>
              <a:t>）</a:t>
            </a:r>
            <a:r>
              <a:rPr lang="en-US" altLang="zh-CN" sz="2000" dirty="0"/>
              <a:t>.《</a:t>
            </a:r>
            <a:r>
              <a:rPr lang="zh-CN" altLang="en-US" sz="2000" dirty="0"/>
              <a:t>软件文档写作教程</a:t>
            </a:r>
            <a:r>
              <a:rPr lang="en-US" altLang="zh-CN" sz="2000" dirty="0"/>
              <a:t>》 </a:t>
            </a:r>
            <a:r>
              <a:rPr lang="zh-CN" altLang="en-US" sz="2000" dirty="0"/>
              <a:t>马平、黄冬梅编著  电子工业出版社；</a:t>
            </a:r>
          </a:p>
          <a:p>
            <a:pPr>
              <a:lnSpc>
                <a:spcPct val="130000"/>
              </a:lnSpc>
              <a:spcBef>
                <a:spcPts val="600"/>
              </a:spcBef>
            </a:pPr>
            <a:r>
              <a:rPr lang="en-US" altLang="zh-CN" sz="2000" dirty="0"/>
              <a:t>6</a:t>
            </a:r>
            <a:r>
              <a:rPr lang="zh-CN" altLang="en-US" sz="2000" dirty="0"/>
              <a:t>）</a:t>
            </a:r>
            <a:r>
              <a:rPr lang="en-US" altLang="zh-CN" sz="2000" dirty="0"/>
              <a:t>.《</a:t>
            </a:r>
            <a:r>
              <a:rPr lang="zh-CN" altLang="en-US" sz="2000" dirty="0"/>
              <a:t>青院图书馆管理规章制度</a:t>
            </a:r>
            <a:r>
              <a:rPr lang="en-US" altLang="zh-CN" sz="2000" dirty="0"/>
              <a:t>》</a:t>
            </a:r>
          </a:p>
          <a:p>
            <a:pPr>
              <a:lnSpc>
                <a:spcPct val="130000"/>
              </a:lnSpc>
              <a:spcBef>
                <a:spcPts val="600"/>
              </a:spcBef>
            </a:pPr>
            <a:r>
              <a:rPr lang="en-US" altLang="zh-CN" sz="2000" dirty="0"/>
              <a:t>7</a:t>
            </a:r>
            <a:r>
              <a:rPr lang="zh-CN" altLang="en-US" sz="2000" dirty="0"/>
              <a:t>）</a:t>
            </a:r>
            <a:r>
              <a:rPr lang="en-US" altLang="zh-CN" sz="2000" dirty="0"/>
              <a:t>.《</a:t>
            </a:r>
            <a:r>
              <a:rPr lang="zh-CN" altLang="en-US" sz="2000" dirty="0"/>
              <a:t>图书管理系统设计说明书</a:t>
            </a:r>
            <a:r>
              <a:rPr lang="en-US" altLang="zh-CN" sz="2000" dirty="0"/>
              <a:t>》 @IT</a:t>
            </a:r>
            <a:r>
              <a:rPr lang="zh-CN" altLang="en-US" sz="2000" dirty="0"/>
              <a:t>学无止境著 </a:t>
            </a:r>
            <a:r>
              <a:rPr lang="en-US" altLang="zh-CN" sz="2000" dirty="0"/>
              <a:t>CSDN</a:t>
            </a:r>
            <a:r>
              <a:rPr lang="zh-CN" altLang="en-US" sz="2000" dirty="0"/>
              <a:t>论坛；</a:t>
            </a:r>
          </a:p>
          <a:p>
            <a:pPr>
              <a:lnSpc>
                <a:spcPct val="130000"/>
              </a:lnSpc>
              <a:spcBef>
                <a:spcPts val="600"/>
              </a:spcBef>
            </a:pPr>
            <a:endParaRPr lang="zh-CN" altLang="en-US" sz="2000" dirty="0"/>
          </a:p>
        </p:txBody>
      </p:sp>
    </p:spTree>
    <p:extLst>
      <p:ext uri="{BB962C8B-B14F-4D97-AF65-F5344CB8AC3E}">
        <p14:creationId xmlns:p14="http://schemas.microsoft.com/office/powerpoint/2010/main" val="142838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E4D6F1-E54C-40C6-AF4C-A9ACD5BE90B0}"/>
              </a:ext>
            </a:extLst>
          </p:cNvPr>
          <p:cNvSpPr>
            <a:spLocks noGrp="1"/>
          </p:cNvSpPr>
          <p:nvPr>
            <p:ph type="body" sz="quarter" idx="10"/>
          </p:nvPr>
        </p:nvSpPr>
        <p:spPr>
          <a:xfrm>
            <a:off x="5686033" y="258233"/>
            <a:ext cx="819932" cy="721395"/>
          </a:xfrm>
        </p:spPr>
        <p:txBody>
          <a:bodyPr/>
          <a:lstStyle/>
          <a:p>
            <a:r>
              <a:rPr lang="zh-CN" altLang="en-US" dirty="0"/>
              <a:t>引言</a:t>
            </a:r>
          </a:p>
        </p:txBody>
      </p:sp>
      <p:sp>
        <p:nvSpPr>
          <p:cNvPr id="5" name="文本框 4">
            <a:extLst>
              <a:ext uri="{FF2B5EF4-FFF2-40B4-BE49-F238E27FC236}">
                <a16:creationId xmlns:a16="http://schemas.microsoft.com/office/drawing/2014/main" id="{E1B6EC8E-AF7D-4CC4-B333-3369933D8900}"/>
              </a:ext>
            </a:extLst>
          </p:cNvPr>
          <p:cNvSpPr txBox="1"/>
          <p:nvPr/>
        </p:nvSpPr>
        <p:spPr>
          <a:xfrm>
            <a:off x="1369540" y="1744818"/>
            <a:ext cx="9452919" cy="1499898"/>
          </a:xfrm>
          <a:prstGeom prst="rect">
            <a:avLst/>
          </a:prstGeom>
          <a:noFill/>
        </p:spPr>
        <p:txBody>
          <a:bodyPr wrap="square" rtlCol="0">
            <a:spAutoFit/>
          </a:bodyPr>
          <a:lstStyle/>
          <a:p>
            <a:pPr>
              <a:lnSpc>
                <a:spcPct val="150000"/>
              </a:lnSpc>
              <a:spcBef>
                <a:spcPts val="600"/>
              </a:spcBef>
            </a:pPr>
            <a:r>
              <a:rPr lang="en-US" altLang="zh-CN" sz="2000" dirty="0"/>
              <a:t>1.4 </a:t>
            </a:r>
            <a:r>
              <a:rPr lang="zh-CN" altLang="en-US" sz="2000" dirty="0"/>
              <a:t>定义及说明</a:t>
            </a:r>
            <a:endParaRPr lang="en-US" altLang="zh-CN" sz="2000" dirty="0"/>
          </a:p>
          <a:p>
            <a:pPr>
              <a:lnSpc>
                <a:spcPct val="150000"/>
              </a:lnSpc>
              <a:spcBef>
                <a:spcPts val="600"/>
              </a:spcBef>
            </a:pPr>
            <a:r>
              <a:rPr lang="en-US" altLang="zh-CN" sz="2000" dirty="0"/>
              <a:t>1).</a:t>
            </a:r>
            <a:r>
              <a:rPr lang="zh-CN" altLang="en-US" sz="2000" dirty="0"/>
              <a:t>非功能性需求：所有用户在使用本系统之前都必须通过自己的用户名和密码登录，才能进行其他操作。该子系统主要负责判断登录时判断用户名和密码的正确性。</a:t>
            </a:r>
          </a:p>
        </p:txBody>
      </p:sp>
    </p:spTree>
    <p:extLst>
      <p:ext uri="{BB962C8B-B14F-4D97-AF65-F5344CB8AC3E}">
        <p14:creationId xmlns:p14="http://schemas.microsoft.com/office/powerpoint/2010/main" val="370069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设计概述</a:t>
            </a:r>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DBF8CAC-DC42-4F3E-9671-F6A54C0F964C}"/>
              </a:ext>
            </a:extLst>
          </p:cNvPr>
          <p:cNvSpPr>
            <a:spLocks noGrp="1"/>
          </p:cNvSpPr>
          <p:nvPr>
            <p:ph type="body" sz="quarter" idx="10"/>
          </p:nvPr>
        </p:nvSpPr>
        <p:spPr/>
        <p:txBody>
          <a:bodyPr/>
          <a:lstStyle/>
          <a:p>
            <a:r>
              <a:rPr lang="en-US" altLang="zh-CN" dirty="0"/>
              <a:t>2.1 </a:t>
            </a:r>
            <a:r>
              <a:rPr lang="zh-CN" altLang="en-US" dirty="0"/>
              <a:t>任务和目标</a:t>
            </a:r>
          </a:p>
        </p:txBody>
      </p:sp>
      <p:sp>
        <p:nvSpPr>
          <p:cNvPr id="3" name="文本框 2">
            <a:extLst>
              <a:ext uri="{FF2B5EF4-FFF2-40B4-BE49-F238E27FC236}">
                <a16:creationId xmlns:a16="http://schemas.microsoft.com/office/drawing/2014/main" id="{EE7AB4AD-5846-4954-B6D1-73E6D68DDC42}"/>
              </a:ext>
            </a:extLst>
          </p:cNvPr>
          <p:cNvSpPr txBox="1"/>
          <p:nvPr/>
        </p:nvSpPr>
        <p:spPr>
          <a:xfrm>
            <a:off x="322289" y="979628"/>
            <a:ext cx="10996500" cy="4654608"/>
          </a:xfrm>
          <a:prstGeom prst="rect">
            <a:avLst/>
          </a:prstGeom>
          <a:noFill/>
        </p:spPr>
        <p:txBody>
          <a:bodyPr wrap="square" rtlCol="0">
            <a:spAutoFit/>
          </a:bodyPr>
          <a:lstStyle/>
          <a:p>
            <a:pPr>
              <a:lnSpc>
                <a:spcPct val="150000"/>
              </a:lnSpc>
              <a:spcBef>
                <a:spcPts val="600"/>
              </a:spcBef>
            </a:pPr>
            <a:r>
              <a:rPr lang="en-US" altLang="zh-CN" sz="2000" kern="0" dirty="0">
                <a:solidFill>
                  <a:schemeClr val="accent2">
                    <a:lumMod val="75000"/>
                  </a:schemeClr>
                </a:solidFill>
                <a:ea typeface="微软雅黑" panose="020B0503020204020204" pitchFamily="34" charset="-122"/>
                <a:cs typeface="+mn-ea"/>
                <a:sym typeface="+mn-lt"/>
              </a:rPr>
              <a:t>2.1.1 </a:t>
            </a:r>
            <a:r>
              <a:rPr lang="zh-CN" altLang="en-US" sz="2000" kern="0" dirty="0">
                <a:solidFill>
                  <a:schemeClr val="accent2">
                    <a:lumMod val="75000"/>
                  </a:schemeClr>
                </a:solidFill>
                <a:ea typeface="微软雅黑" panose="020B0503020204020204" pitchFamily="34" charset="-122"/>
                <a:cs typeface="+mn-ea"/>
                <a:sym typeface="+mn-lt"/>
              </a:rPr>
              <a:t>需求概述</a:t>
            </a:r>
            <a:endParaRPr lang="en-US" altLang="zh-CN" sz="2000" kern="0" dirty="0">
              <a:solidFill>
                <a:schemeClr val="accent2">
                  <a:lumMod val="75000"/>
                </a:schemeClr>
              </a:solidFill>
              <a:ea typeface="微软雅黑" panose="020B0503020204020204" pitchFamily="34" charset="-122"/>
              <a:cs typeface="+mn-ea"/>
              <a:sym typeface="+mn-lt"/>
            </a:endParaRPr>
          </a:p>
          <a:p>
            <a:pPr>
              <a:lnSpc>
                <a:spcPct val="150000"/>
              </a:lnSpc>
            </a:pPr>
            <a:r>
              <a:rPr lang="en-US" altLang="zh-CN" sz="2000" dirty="0"/>
              <a:t>1</a:t>
            </a:r>
            <a:r>
              <a:rPr lang="zh-CN" altLang="zh-CN" sz="2000" dirty="0"/>
              <a:t>）商家信息输入输出：商家编号，每个商家申请的用户账号，用于登入商家端系统；密码，使商家登录的必须前提，只有商家账号和密码都输入正确才能登陆</a:t>
            </a:r>
            <a:r>
              <a:rPr lang="en-US" altLang="zh-CN" sz="2000" dirty="0" err="1"/>
              <a:t>i</a:t>
            </a:r>
            <a:r>
              <a:rPr lang="zh-CN" altLang="zh-CN" sz="2000" dirty="0"/>
              <a:t>食堂商家端系统开始使用；商家名称，每个商家都有一个唯一的名称，它是唯一有效区分商家的方式；商家图片，每户商家的展示图，是区分商家的的方法之一；经营人，地址，经营许可证，注册时间，如果商家的注册时间超过了三年，则需要商家申请更新商家信息，是区分商家是否具有经营许可的标准；已售数目，当前月份售出的数量；库存量，是一户商家每道菜品的库存数量的数量；菜品编号，它是唯一有效区分菜品的方式；菜品名称，是顾客区分菜品的有效方法之一；菜品展示图，是顾客区分菜品的有效方法之一；菜品说明，它是顾客了解菜品信息的方式之一；菜品价格，它是顾客了解菜品信息的方式之一；</a:t>
            </a:r>
          </a:p>
        </p:txBody>
      </p:sp>
    </p:spTree>
    <p:extLst>
      <p:ext uri="{BB962C8B-B14F-4D97-AF65-F5344CB8AC3E}">
        <p14:creationId xmlns:p14="http://schemas.microsoft.com/office/powerpoint/2010/main" val="3225720021"/>
      </p:ext>
    </p:extLst>
  </p:cSld>
  <p:clrMapOvr>
    <a:masterClrMapping/>
  </p:clrMapOvr>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总结报告-精致渐变-清新蓝绿-PPT模板</Template>
  <TotalTime>53</TotalTime>
  <Words>2354</Words>
  <Application>Microsoft Office PowerPoint</Application>
  <PresentationFormat>宽屏</PresentationFormat>
  <Paragraphs>127</Paragraphs>
  <Slides>26</Slides>
  <Notes>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26</vt:i4>
      </vt:variant>
    </vt:vector>
  </HeadingPairs>
  <TitlesOfParts>
    <vt:vector size="35" baseType="lpstr">
      <vt:lpstr>等线</vt:lpstr>
      <vt:lpstr>宋体</vt:lpstr>
      <vt:lpstr>Microsoft YaHei</vt:lpstr>
      <vt:lpstr>Microsoft YaHei</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林 学斌</dc:creator>
  <cp:keywords/>
  <dc:description/>
  <cp:lastModifiedBy>林 学斌</cp:lastModifiedBy>
  <cp:revision>11</cp:revision>
  <dcterms:created xsi:type="dcterms:W3CDTF">2020-04-08T13:42:16Z</dcterms:created>
  <dcterms:modified xsi:type="dcterms:W3CDTF">2020-04-08T14:39:55Z</dcterms:modified>
  <cp:category/>
</cp:coreProperties>
</file>